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9" r:id="rId3"/>
    <p:sldId id="256" r:id="rId4"/>
    <p:sldId id="261" r:id="rId5"/>
    <p:sldId id="262" r:id="rId6"/>
    <p:sldId id="263" r:id="rId7"/>
    <p:sldId id="264" r:id="rId8"/>
    <p:sldId id="265" r:id="rId9"/>
    <p:sldId id="266" r:id="rId10"/>
    <p:sldId id="260" r:id="rId11"/>
    <p:sldId id="267" r:id="rId12"/>
    <p:sldId id="273" r:id="rId13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45C1-FD53-45AC-ABDF-316D5761FC7A}" type="datetimeFigureOut">
              <a:rPr lang="en-US" smtClean="0"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F21BFBA-E461-4860-B9D5-A4132B88EEE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87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45C1-FD53-45AC-ABDF-316D5761FC7A}" type="datetimeFigureOut">
              <a:rPr lang="en-US" smtClean="0"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BFBA-E461-4860-B9D5-A4132B88EEE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262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45C1-FD53-45AC-ABDF-316D5761FC7A}" type="datetimeFigureOut">
              <a:rPr lang="en-US" smtClean="0"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BFBA-E461-4860-B9D5-A4132B88EEE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58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45C1-FD53-45AC-ABDF-316D5761FC7A}" type="datetimeFigureOut">
              <a:rPr lang="en-US" smtClean="0"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BFBA-E461-4860-B9D5-A4132B88EEE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85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45C1-FD53-45AC-ABDF-316D5761FC7A}" type="datetimeFigureOut">
              <a:rPr lang="en-US" smtClean="0"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BFBA-E461-4860-B9D5-A4132B88EEE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657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45C1-FD53-45AC-ABDF-316D5761FC7A}" type="datetimeFigureOut">
              <a:rPr lang="en-US" smtClean="0"/>
              <a:t>10/17/2018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BFBA-E461-4860-B9D5-A4132B88EEE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800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45C1-FD53-45AC-ABDF-316D5761FC7A}" type="datetimeFigureOut">
              <a:rPr lang="en-US" smtClean="0"/>
              <a:t>10/17/2018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BFBA-E461-4860-B9D5-A4132B88EEE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432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45C1-FD53-45AC-ABDF-316D5761FC7A}" type="datetimeFigureOut">
              <a:rPr lang="en-US" smtClean="0"/>
              <a:t>10/17/2018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BFBA-E461-4860-B9D5-A4132B88EEE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9704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45C1-FD53-45AC-ABDF-316D5761FC7A}" type="datetimeFigureOut">
              <a:rPr lang="en-US" smtClean="0"/>
              <a:t>10/17/2018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BFBA-E461-4860-B9D5-A4132B88EE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2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45C1-FD53-45AC-ABDF-316D5761FC7A}" type="datetimeFigureOut">
              <a:rPr lang="en-US" smtClean="0"/>
              <a:t>10/17/2018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BFBA-E461-4860-B9D5-A4132B88EEE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067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9BE45C1-FD53-45AC-ABDF-316D5761FC7A}" type="datetimeFigureOut">
              <a:rPr lang="en-US" smtClean="0"/>
              <a:t>10/17/2018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BFBA-E461-4860-B9D5-A4132B88EEE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16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E45C1-FD53-45AC-ABDF-316D5761FC7A}" type="datetimeFigureOut">
              <a:rPr lang="en-US" smtClean="0"/>
              <a:t>10/17/2018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F21BFBA-E461-4860-B9D5-A4132B88EEE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8786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404446" y="801688"/>
            <a:ext cx="11787554" cy="1730375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rgbClr val="0000FF"/>
                </a:solidFill>
                <a:latin typeface="Wide Latin" panose="020A0A07050505020404" pitchFamily="18" charset="0"/>
                <a:ea typeface="Yu Gothic UI" panose="020B0500000000000000" pitchFamily="34" charset="-128"/>
              </a:rPr>
            </a:br>
            <a:r>
              <a:rPr lang="en-US" sz="8800" dirty="0">
                <a:solidFill>
                  <a:srgbClr val="0000FF"/>
                </a:solidFill>
                <a:latin typeface="Goudy Stout" panose="0202090407030B020401" pitchFamily="18" charset="0"/>
                <a:ea typeface="Yu Gothic UI" panose="020B0500000000000000" pitchFamily="34" charset="-128"/>
              </a:rPr>
              <a:t>pipeline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4294967295"/>
          </p:nvPr>
        </p:nvSpPr>
        <p:spPr>
          <a:xfrm>
            <a:off x="1178169" y="3530599"/>
            <a:ext cx="11013831" cy="1586523"/>
          </a:xfrm>
        </p:spPr>
        <p:txBody>
          <a:bodyPr>
            <a:normAutofit fontScale="47500" lnSpcReduction="20000"/>
          </a:bodyPr>
          <a:lstStyle/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15200" dirty="0"/>
              <a:t>ILLUSTRATION</a:t>
            </a:r>
          </a:p>
        </p:txBody>
      </p:sp>
    </p:spTree>
    <p:extLst>
      <p:ext uri="{BB962C8B-B14F-4D97-AF65-F5344CB8AC3E}">
        <p14:creationId xmlns:p14="http://schemas.microsoft.com/office/powerpoint/2010/main" val="3774120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981201"/>
            <a:ext cx="8229600" cy="41449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dirty="0"/>
              <a:t>Romans 12:3</a:t>
            </a:r>
          </a:p>
          <a:p>
            <a:pPr>
              <a:buFontTx/>
              <a:buNone/>
            </a:pPr>
            <a:r>
              <a:rPr lang="en-US" altLang="en-US" sz="2800" dirty="0"/>
              <a:t>	For through the grace given to me  I say to everyone among you </a:t>
            </a:r>
            <a:r>
              <a:rPr lang="en-US" altLang="en-US" sz="2800" b="1" i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not to think more highly of himself</a:t>
            </a:r>
            <a:r>
              <a:rPr lang="en-US" altLang="en-US" sz="2800" b="1" i="1" u="sng" dirty="0"/>
              <a:t> </a:t>
            </a:r>
            <a:r>
              <a:rPr lang="en-US" altLang="en-US" sz="2800" dirty="0"/>
              <a:t>than he ought to think; </a:t>
            </a:r>
            <a:r>
              <a:rPr lang="en-US" altLang="en-US" sz="3200" b="1" dirty="0">
                <a:solidFill>
                  <a:srgbClr val="0000FF"/>
                </a:solidFill>
                <a:latin typeface="Arial Black" panose="020B0A04020102020204" pitchFamily="34" charset="0"/>
              </a:rPr>
              <a:t>but to think so as to have sound judgment</a:t>
            </a:r>
            <a:r>
              <a:rPr lang="en-US" altLang="en-US" sz="3200" dirty="0">
                <a:latin typeface="Arial Black" panose="020B0A04020102020204" pitchFamily="34" charset="0"/>
              </a:rPr>
              <a:t>,</a:t>
            </a:r>
            <a:r>
              <a:rPr lang="en-US" altLang="en-US" sz="2800" dirty="0"/>
              <a:t> as God has allotted to each a measure of faith.</a:t>
            </a:r>
            <a:r>
              <a:rPr lang="en-US" altLang="en-US" dirty="0"/>
              <a:t> NASB</a:t>
            </a:r>
          </a:p>
          <a:p>
            <a:endParaRPr lang="en-US" altLang="en-US" dirty="0"/>
          </a:p>
        </p:txBody>
      </p:sp>
      <p:sp>
        <p:nvSpPr>
          <p:cNvPr id="15363" name="WordArt 4"/>
          <p:cNvSpPr>
            <a:spLocks noChangeArrowheads="1" noChangeShapeType="1" noTextEdit="1"/>
          </p:cNvSpPr>
          <p:nvPr/>
        </p:nvSpPr>
        <p:spPr bwMode="auto">
          <a:xfrm>
            <a:off x="2590800" y="609600"/>
            <a:ext cx="6934200" cy="9906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ea typeface="+mn-lt"/>
                <a:cs typeface="+mn-lt"/>
              </a:rPr>
              <a:t>The Pipeline Illustration</a:t>
            </a:r>
          </a:p>
        </p:txBody>
      </p:sp>
    </p:spTree>
    <p:extLst>
      <p:ext uri="{BB962C8B-B14F-4D97-AF65-F5344CB8AC3E}">
        <p14:creationId xmlns:p14="http://schemas.microsoft.com/office/powerpoint/2010/main" val="3752098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779038" y="104835"/>
            <a:ext cx="9604375" cy="1089599"/>
          </a:xfrm>
        </p:spPr>
        <p:txBody>
          <a:bodyPr/>
          <a:lstStyle/>
          <a:p>
            <a:pPr algn="ctr"/>
            <a:r>
              <a:rPr lang="en-US" dirty="0"/>
              <a:t>Pipeline Illustration</a:t>
            </a:r>
            <a:br>
              <a:rPr lang="en-US" dirty="0"/>
            </a:br>
            <a:r>
              <a:rPr lang="en-US" dirty="0"/>
              <a:t>Our progress starts and end </a:t>
            </a:r>
            <a:r>
              <a:rPr lang="en-US" b="1" u="sng" dirty="0">
                <a:solidFill>
                  <a:srgbClr val="0000FF"/>
                </a:solidFill>
              </a:rPr>
              <a:t>with Jesus</a:t>
            </a:r>
            <a:r>
              <a:rPr lang="en-US" dirty="0"/>
              <a:t>!!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56138" y="1063869"/>
            <a:ext cx="10999177" cy="11781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56138" y="4000500"/>
            <a:ext cx="11113477" cy="1978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56138" y="1063869"/>
            <a:ext cx="0" cy="4914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06865" y="1178169"/>
            <a:ext cx="21935" cy="4615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90831" y="1969476"/>
            <a:ext cx="11160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/>
              <a:t>WORLD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b="1" u="sng" dirty="0"/>
              <a:t>John 5:24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369777" y="1468315"/>
            <a:ext cx="43961" cy="3842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907930" y="1854200"/>
            <a:ext cx="9496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b="1" dirty="0"/>
          </a:p>
          <a:p>
            <a:endParaRPr lang="en-US" sz="1000" b="1" dirty="0"/>
          </a:p>
          <a:p>
            <a:endParaRPr lang="en-US" sz="1000" b="1" dirty="0"/>
          </a:p>
          <a:p>
            <a:endParaRPr lang="en-US" sz="1000" b="1" dirty="0"/>
          </a:p>
          <a:p>
            <a:endParaRPr lang="en-US" sz="1000" b="1" dirty="0"/>
          </a:p>
          <a:p>
            <a:endParaRPr lang="en-US" sz="1000" b="1" dirty="0"/>
          </a:p>
          <a:p>
            <a:r>
              <a:rPr lang="en-US" sz="1000" b="1" dirty="0"/>
              <a:t>Counterfeit</a:t>
            </a:r>
          </a:p>
          <a:p>
            <a:endParaRPr lang="en-US" sz="1000" dirty="0"/>
          </a:p>
          <a:p>
            <a:r>
              <a:rPr lang="en-US" sz="1000" b="1" u="sng" dirty="0"/>
              <a:t>Matt 7:21-23</a:t>
            </a:r>
          </a:p>
          <a:p>
            <a:endParaRPr lang="en-US" sz="1000" b="1" u="sng" dirty="0"/>
          </a:p>
          <a:p>
            <a:endParaRPr lang="en-US" sz="1000" b="1" u="sng" dirty="0"/>
          </a:p>
          <a:p>
            <a:endParaRPr lang="en-US" sz="1000" b="1" u="sng" dirty="0"/>
          </a:p>
          <a:p>
            <a:r>
              <a:rPr lang="en-US" sz="1000" b="1" u="sng" dirty="0"/>
              <a:t>LOVE</a:t>
            </a:r>
          </a:p>
          <a:p>
            <a:endParaRPr lang="en-US" sz="1000" dirty="0"/>
          </a:p>
          <a:p>
            <a:pPr marL="228600" indent="-228600">
              <a:buAutoNum type="arabicPeriod"/>
            </a:pPr>
            <a:endParaRPr lang="en-US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2779038" y="1854200"/>
            <a:ext cx="112389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b="1" u="sng" dirty="0"/>
          </a:p>
          <a:p>
            <a:endParaRPr lang="en-US" sz="1000" b="1" u="sng" dirty="0"/>
          </a:p>
          <a:p>
            <a:endParaRPr lang="en-US" sz="1000" b="1" u="sng" dirty="0"/>
          </a:p>
          <a:p>
            <a:endParaRPr lang="en-US" sz="1000" b="1" u="sng" dirty="0"/>
          </a:p>
          <a:p>
            <a:endParaRPr lang="en-US" sz="1000" b="1" u="sng" dirty="0"/>
          </a:p>
          <a:p>
            <a:endParaRPr lang="en-US" sz="1000" b="1" u="sng" dirty="0"/>
          </a:p>
          <a:p>
            <a:r>
              <a:rPr lang="en-US" sz="1000" b="1" u="sng" dirty="0"/>
              <a:t>Unhealty</a:t>
            </a:r>
          </a:p>
          <a:p>
            <a:endParaRPr lang="en-US" sz="1000" dirty="0"/>
          </a:p>
          <a:p>
            <a:r>
              <a:rPr lang="en-US" sz="1000" b="1" u="sng" dirty="0"/>
              <a:t>Malachi</a:t>
            </a:r>
          </a:p>
          <a:p>
            <a:r>
              <a:rPr lang="en-US" sz="1000" b="1" u="sng" dirty="0"/>
              <a:t>2:1-3</a:t>
            </a:r>
          </a:p>
          <a:p>
            <a:endParaRPr lang="en-US" sz="1000" b="1" u="sng" dirty="0"/>
          </a:p>
          <a:p>
            <a:endParaRPr lang="en-US" sz="1000" b="1" u="sng" dirty="0"/>
          </a:p>
          <a:p>
            <a:r>
              <a:rPr lang="en-US" sz="1000" b="1" u="sng" dirty="0"/>
              <a:t>WARN</a:t>
            </a:r>
            <a:endParaRPr lang="en-US" sz="1000" dirty="0"/>
          </a:p>
        </p:txBody>
      </p:sp>
      <p:sp>
        <p:nvSpPr>
          <p:cNvPr id="19" name="TextBox 18"/>
          <p:cNvSpPr txBox="1"/>
          <p:nvPr/>
        </p:nvSpPr>
        <p:spPr>
          <a:xfrm>
            <a:off x="3537285" y="1854200"/>
            <a:ext cx="708848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b="1" u="sng" dirty="0"/>
          </a:p>
          <a:p>
            <a:endParaRPr lang="en-US" sz="1000" b="1" u="sng" dirty="0"/>
          </a:p>
          <a:p>
            <a:endParaRPr lang="en-US" sz="1000" b="1" u="sng" dirty="0"/>
          </a:p>
          <a:p>
            <a:endParaRPr lang="en-US" sz="1000" b="1" u="sng" dirty="0"/>
          </a:p>
          <a:p>
            <a:endParaRPr lang="en-US" sz="1000" b="1" u="sng" dirty="0"/>
          </a:p>
          <a:p>
            <a:endParaRPr lang="en-US" sz="1000" b="1" u="sng" dirty="0"/>
          </a:p>
          <a:p>
            <a:r>
              <a:rPr lang="en-US" sz="1000" b="1" u="sng" dirty="0"/>
              <a:t>Healthy</a:t>
            </a:r>
          </a:p>
          <a:p>
            <a:endParaRPr lang="en-US" sz="1000" dirty="0"/>
          </a:p>
          <a:p>
            <a:r>
              <a:rPr lang="en-US" sz="1000" b="1" u="sng" dirty="0"/>
              <a:t>Jer 15:16</a:t>
            </a:r>
          </a:p>
          <a:p>
            <a:endParaRPr lang="en-US" sz="1000" b="1" u="sng" dirty="0"/>
          </a:p>
          <a:p>
            <a:endParaRPr lang="en-US" sz="1000" b="1" u="sng" dirty="0"/>
          </a:p>
          <a:p>
            <a:endParaRPr lang="en-US" sz="1000" b="1" u="sng" dirty="0"/>
          </a:p>
          <a:p>
            <a:r>
              <a:rPr lang="en-US" sz="1000" b="1" u="sng" dirty="0"/>
              <a:t>INVEST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4" name="TextBox 23"/>
          <p:cNvSpPr txBox="1"/>
          <p:nvPr/>
        </p:nvSpPr>
        <p:spPr>
          <a:xfrm>
            <a:off x="2123395" y="1347115"/>
            <a:ext cx="1836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CONVERT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6119446" y="1661746"/>
            <a:ext cx="43962" cy="33625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60453" y="1607839"/>
            <a:ext cx="15456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GROWING</a:t>
            </a:r>
          </a:p>
          <a:p>
            <a:r>
              <a:rPr lang="en-US" b="1" u="sng" dirty="0"/>
              <a:t>CHRISTIAN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02155" y="2295457"/>
            <a:ext cx="114967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400" b="1" u="sng" dirty="0">
              <a:solidFill>
                <a:srgbClr val="FF0000"/>
              </a:solidFill>
            </a:endParaRPr>
          </a:p>
          <a:p>
            <a:r>
              <a:rPr lang="en-US" sz="1400" b="1" u="sng" dirty="0"/>
              <a:t>I Peter 2:2</a:t>
            </a:r>
          </a:p>
          <a:p>
            <a:r>
              <a:rPr lang="en-US" sz="1400" b="1" u="sng" dirty="0"/>
              <a:t>The Word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b="1" u="sng" dirty="0"/>
              <a:t>Mark 3:14</a:t>
            </a:r>
          </a:p>
          <a:p>
            <a:r>
              <a:rPr lang="en-US" sz="1400" b="1" u="sng" dirty="0"/>
              <a:t>Emphasis is</a:t>
            </a:r>
          </a:p>
          <a:p>
            <a:r>
              <a:rPr lang="en-US" sz="1400" b="1" u="sng" dirty="0"/>
              <a:t>JESUS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501033" y="1791358"/>
            <a:ext cx="63611" cy="2946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261731" y="1841530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DISCIPLE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03489" y="1969476"/>
            <a:ext cx="1190967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400" dirty="0"/>
          </a:p>
          <a:p>
            <a:endParaRPr lang="en-US" sz="1400" b="1" u="sng" dirty="0"/>
          </a:p>
          <a:p>
            <a:r>
              <a:rPr lang="en-US" sz="1400" b="1" u="sng" dirty="0"/>
              <a:t>John 8:31</a:t>
            </a:r>
          </a:p>
          <a:p>
            <a:r>
              <a:rPr lang="en-US" sz="1400" dirty="0"/>
              <a:t>John 13:34-35</a:t>
            </a:r>
          </a:p>
          <a:p>
            <a:r>
              <a:rPr lang="en-US" sz="1400" dirty="0"/>
              <a:t>John 15:8</a:t>
            </a:r>
          </a:p>
          <a:p>
            <a:endParaRPr lang="en-US" sz="1400" dirty="0"/>
          </a:p>
          <a:p>
            <a:r>
              <a:rPr lang="en-US" sz="1400" b="1" u="sng" dirty="0"/>
              <a:t>Luke 14:26</a:t>
            </a:r>
            <a:r>
              <a:rPr lang="en-US" sz="1400" dirty="0"/>
              <a:t>, </a:t>
            </a:r>
          </a:p>
          <a:p>
            <a:r>
              <a:rPr lang="en-US" sz="1400" dirty="0"/>
              <a:t>27 &amp; 33</a:t>
            </a:r>
          </a:p>
          <a:p>
            <a:endParaRPr lang="en-US" sz="1400" dirty="0"/>
          </a:p>
          <a:p>
            <a:r>
              <a:rPr lang="en-US" sz="1400" b="1" u="sng" dirty="0"/>
              <a:t>F.A.T. </a:t>
            </a:r>
          </a:p>
          <a:p>
            <a:r>
              <a:rPr lang="en-US" sz="1400" b="1" u="sng" dirty="0"/>
              <a:t>Principle</a:t>
            </a:r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>
          <a:xfrm>
            <a:off x="8523909" y="1912854"/>
            <a:ext cx="73512" cy="270310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536214" y="2670964"/>
            <a:ext cx="106002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Most</a:t>
            </a:r>
          </a:p>
          <a:p>
            <a:pPr algn="ctr"/>
            <a:r>
              <a:rPr lang="en-US" sz="1600" b="1" dirty="0"/>
              <a:t>People</a:t>
            </a:r>
          </a:p>
          <a:p>
            <a:pPr algn="ctr"/>
            <a:r>
              <a:rPr lang="en-US" sz="1600" b="1" dirty="0"/>
              <a:t>Bail</a:t>
            </a:r>
          </a:p>
          <a:p>
            <a:pPr algn="ctr"/>
            <a:r>
              <a:rPr lang="en-US" sz="1600" b="1" dirty="0"/>
              <a:t>Out</a:t>
            </a:r>
          </a:p>
          <a:p>
            <a:pPr algn="ctr"/>
            <a:r>
              <a:rPr lang="en-US" sz="1600" b="1" dirty="0"/>
              <a:t>Here</a:t>
            </a:r>
          </a:p>
          <a:p>
            <a:endParaRPr lang="en-US" sz="1600" b="1" dirty="0"/>
          </a:p>
          <a:p>
            <a:r>
              <a:rPr lang="en-US" sz="1600" b="1" u="sng" dirty="0"/>
              <a:t>Rom 2:8</a:t>
            </a:r>
            <a:endParaRPr lang="en-US" u="sng" dirty="0"/>
          </a:p>
        </p:txBody>
      </p: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10002506" y="2095532"/>
            <a:ext cx="29517" cy="2239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563033" y="2014611"/>
            <a:ext cx="132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LABORER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577620" y="2515919"/>
            <a:ext cx="15327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u="sng" dirty="0"/>
          </a:p>
          <a:p>
            <a:endParaRPr lang="en-US" b="1" u="sng" dirty="0"/>
          </a:p>
          <a:p>
            <a:r>
              <a:rPr lang="en-US" b="1" u="sng" dirty="0"/>
              <a:t>Matt 9:36-38</a:t>
            </a:r>
          </a:p>
          <a:p>
            <a:endParaRPr lang="en-US" dirty="0"/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>
            <a:off x="11238740" y="2179327"/>
            <a:ext cx="17992" cy="19693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967997" y="2177365"/>
            <a:ext cx="1296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/>
              <a:t>OVERSEER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008266" y="2962916"/>
            <a:ext cx="1343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Acts 20:28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249123" y="2254309"/>
            <a:ext cx="8052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I John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2:6</a:t>
            </a:r>
          </a:p>
          <a:p>
            <a:pPr algn="ctr"/>
            <a:endParaRPr lang="en-US" b="1" u="sng" dirty="0"/>
          </a:p>
          <a:p>
            <a:pPr algn="ctr"/>
            <a:r>
              <a:rPr lang="en-US" b="1" u="sng" dirty="0"/>
              <a:t>Walk</a:t>
            </a:r>
          </a:p>
          <a:p>
            <a:pPr algn="ctr"/>
            <a:r>
              <a:rPr lang="en-US" b="1" u="sng" dirty="0"/>
              <a:t>Like</a:t>
            </a:r>
          </a:p>
          <a:p>
            <a:pPr algn="ctr"/>
            <a:r>
              <a:rPr lang="en-US" b="1" u="sng" dirty="0"/>
              <a:t>Jesus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AEB8BDB-4803-4D96-9FE5-430D48B9C773}"/>
              </a:ext>
            </a:extLst>
          </p:cNvPr>
          <p:cNvSpPr/>
          <p:nvPr/>
        </p:nvSpPr>
        <p:spPr>
          <a:xfrm>
            <a:off x="7498325" y="1957032"/>
            <a:ext cx="103746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u="sng" dirty="0"/>
              <a:t>Self-seeking</a:t>
            </a:r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450EF1-BED6-47AE-923D-9CAA1EFD3465}"/>
              </a:ext>
            </a:extLst>
          </p:cNvPr>
          <p:cNvSpPr txBox="1"/>
          <p:nvPr/>
        </p:nvSpPr>
        <p:spPr>
          <a:xfrm>
            <a:off x="9412961" y="1141744"/>
            <a:ext cx="2128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>
                <a:solidFill>
                  <a:srgbClr val="0000FF"/>
                </a:solidFill>
                <a:latin typeface="Arial Black" panose="020B0A04020102020204" pitchFamily="34" charset="0"/>
              </a:rPr>
              <a:t>I Timothy 4:15</a:t>
            </a:r>
          </a:p>
        </p:txBody>
      </p:sp>
    </p:spTree>
    <p:extLst>
      <p:ext uri="{BB962C8B-B14F-4D97-AF65-F5344CB8AC3E}">
        <p14:creationId xmlns:p14="http://schemas.microsoft.com/office/powerpoint/2010/main" val="310123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799965-4EA6-4A8D-B61D-D47159927DAE}"/>
              </a:ext>
            </a:extLst>
          </p:cNvPr>
          <p:cNvSpPr txBox="1"/>
          <p:nvPr/>
        </p:nvSpPr>
        <p:spPr>
          <a:xfrm>
            <a:off x="327377" y="1895522"/>
            <a:ext cx="110179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u="sng" dirty="0">
                <a:solidFill>
                  <a:srgbClr val="0000FF"/>
                </a:solidFill>
              </a:rPr>
              <a:t>Where</a:t>
            </a:r>
            <a:r>
              <a:rPr lang="en-US" sz="4400" dirty="0"/>
              <a:t> are you in </a:t>
            </a:r>
            <a:r>
              <a:rPr lang="en-US" sz="4400" b="1" i="1" u="sng" dirty="0"/>
              <a:t>your progress in JESUS</a:t>
            </a:r>
            <a:r>
              <a:rPr lang="en-US" sz="4400" dirty="0"/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B8DB58-D269-4053-8647-1ACFBBFB6013}"/>
              </a:ext>
            </a:extLst>
          </p:cNvPr>
          <p:cNvSpPr txBox="1"/>
          <p:nvPr/>
        </p:nvSpPr>
        <p:spPr>
          <a:xfrm>
            <a:off x="1128889" y="3217333"/>
            <a:ext cx="1045630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u="sng" dirty="0">
                <a:solidFill>
                  <a:srgbClr val="0000FF"/>
                </a:solidFill>
              </a:rPr>
              <a:t>Who</a:t>
            </a:r>
            <a:r>
              <a:rPr lang="en-US" sz="4400" dirty="0"/>
              <a:t> are you allowing to help you in </a:t>
            </a:r>
          </a:p>
          <a:p>
            <a:pPr algn="ctr"/>
            <a:r>
              <a:rPr lang="en-US" sz="4400" b="1" u="sng" dirty="0"/>
              <a:t>your progress in JESUS</a:t>
            </a:r>
            <a:r>
              <a:rPr lang="en-US" sz="4400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51F7B3-703E-4CDE-BD68-48589E1BA052}"/>
              </a:ext>
            </a:extLst>
          </p:cNvPr>
          <p:cNvSpPr txBox="1"/>
          <p:nvPr/>
        </p:nvSpPr>
        <p:spPr>
          <a:xfrm>
            <a:off x="1128890" y="666044"/>
            <a:ext cx="98551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Timothy 4:15 “Take </a:t>
            </a:r>
            <a:r>
              <a:rPr lang="en-US" b="1" i="1" u="sng" dirty="0"/>
              <a:t>PAINS</a:t>
            </a:r>
            <a:r>
              <a:rPr lang="en-US" dirty="0"/>
              <a:t> with these things; be </a:t>
            </a:r>
            <a:r>
              <a:rPr lang="en-US" b="1" i="1" u="sng" dirty="0"/>
              <a:t>ABSORBED</a:t>
            </a:r>
            <a:r>
              <a:rPr lang="en-US" dirty="0"/>
              <a:t> in them so that </a:t>
            </a:r>
          </a:p>
          <a:p>
            <a:r>
              <a:rPr lang="en-US" sz="2000" b="1" u="sng" dirty="0">
                <a:solidFill>
                  <a:srgbClr val="0000FF"/>
                </a:solidFill>
                <a:latin typeface="Arial Black" panose="020B0A04020102020204" pitchFamily="34" charset="0"/>
              </a:rPr>
              <a:t>YOUR PROGRESS </a:t>
            </a:r>
            <a:r>
              <a:rPr lang="en-US" sz="2000" b="1" i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WILL BE EVIDENT </a:t>
            </a:r>
            <a:r>
              <a:rPr lang="en-US" b="1" u="sng" dirty="0">
                <a:latin typeface="Arial Black" panose="020B0A04020102020204" pitchFamily="34" charset="0"/>
              </a:rPr>
              <a:t>TO ALL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688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879526" y="128832"/>
            <a:ext cx="9604375" cy="1049337"/>
          </a:xfrm>
        </p:spPr>
        <p:txBody>
          <a:bodyPr/>
          <a:lstStyle/>
          <a:p>
            <a:pPr algn="ctr"/>
            <a:r>
              <a:rPr lang="en-US" dirty="0"/>
              <a:t>Pipeline Illustration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56138" y="769327"/>
            <a:ext cx="10999177" cy="14727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56138" y="4000500"/>
            <a:ext cx="11113477" cy="19782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56138" y="769327"/>
            <a:ext cx="0" cy="52094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06865" y="931985"/>
            <a:ext cx="21935" cy="48621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635619" y="1178169"/>
            <a:ext cx="57150" cy="42818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/>
        </p:nvCxnSpPr>
        <p:spPr>
          <a:xfrm>
            <a:off x="5205046" y="1362808"/>
            <a:ext cx="100732" cy="37962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981047" y="1587011"/>
            <a:ext cx="131930" cy="32575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983415" y="1749669"/>
            <a:ext cx="111003" cy="29043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cxnSpLocks/>
          </p:cNvCxnSpPr>
          <p:nvPr/>
        </p:nvCxnSpPr>
        <p:spPr>
          <a:xfrm>
            <a:off x="9583615" y="1934308"/>
            <a:ext cx="102252" cy="24683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/>
          </p:cNvCxnSpPr>
          <p:nvPr/>
        </p:nvCxnSpPr>
        <p:spPr>
          <a:xfrm>
            <a:off x="10814538" y="2113206"/>
            <a:ext cx="79240" cy="20523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964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879526" y="128832"/>
            <a:ext cx="9604375" cy="1049337"/>
          </a:xfrm>
        </p:spPr>
        <p:txBody>
          <a:bodyPr/>
          <a:lstStyle/>
          <a:p>
            <a:pPr algn="ctr"/>
            <a:r>
              <a:rPr lang="en-US" dirty="0"/>
              <a:t>Pipeline Illustration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56138" y="1063869"/>
            <a:ext cx="10999177" cy="11781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56138" y="4000500"/>
            <a:ext cx="11113477" cy="1978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56138" y="1063869"/>
            <a:ext cx="0" cy="4914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06865" y="1178169"/>
            <a:ext cx="21935" cy="4615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69279" y="1969476"/>
            <a:ext cx="103758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WORLD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Isa 53:6</a:t>
            </a:r>
          </a:p>
          <a:p>
            <a:pPr algn="ctr"/>
            <a:r>
              <a:rPr lang="en-US" dirty="0"/>
              <a:t>Isa 59:2</a:t>
            </a:r>
          </a:p>
          <a:p>
            <a:pPr algn="ctr"/>
            <a:endParaRPr lang="en-US" dirty="0"/>
          </a:p>
          <a:p>
            <a:pPr algn="ctr"/>
            <a:r>
              <a:rPr lang="en-US" b="1" u="sng" dirty="0">
                <a:solidFill>
                  <a:srgbClr val="FF0000"/>
                </a:solidFill>
              </a:rPr>
              <a:t>John 5:24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April, 2018</a:t>
            </a:r>
          </a:p>
          <a:p>
            <a:pPr algn="ctr"/>
            <a:r>
              <a:rPr lang="en-US" dirty="0"/>
              <a:t>7.6 Billion</a:t>
            </a:r>
          </a:p>
        </p:txBody>
      </p:sp>
    </p:spTree>
    <p:extLst>
      <p:ext uri="{BB962C8B-B14F-4D97-AF65-F5344CB8AC3E}">
        <p14:creationId xmlns:p14="http://schemas.microsoft.com/office/powerpoint/2010/main" val="124503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779038" y="104835"/>
            <a:ext cx="9604375" cy="1049337"/>
          </a:xfrm>
        </p:spPr>
        <p:txBody>
          <a:bodyPr/>
          <a:lstStyle/>
          <a:p>
            <a:pPr algn="ctr"/>
            <a:r>
              <a:rPr lang="en-US" dirty="0"/>
              <a:t>Pipeline Illustration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56138" y="1063869"/>
            <a:ext cx="10999177" cy="11781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56138" y="4000500"/>
            <a:ext cx="11113477" cy="1978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56138" y="1063869"/>
            <a:ext cx="0" cy="4914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06865" y="1178169"/>
            <a:ext cx="21935" cy="4615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69279" y="1969476"/>
            <a:ext cx="1037585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/>
              <a:t>WORLD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Isa 53:6</a:t>
            </a:r>
          </a:p>
          <a:p>
            <a:pPr algn="ctr"/>
            <a:r>
              <a:rPr lang="en-US" dirty="0"/>
              <a:t>Isa 59:2</a:t>
            </a:r>
          </a:p>
          <a:p>
            <a:pPr algn="ctr"/>
            <a:endParaRPr lang="en-US" dirty="0"/>
          </a:p>
          <a:p>
            <a:pPr algn="ctr"/>
            <a:r>
              <a:rPr lang="en-US" b="1" u="sng" dirty="0">
                <a:solidFill>
                  <a:srgbClr val="FF0000"/>
                </a:solidFill>
              </a:rPr>
              <a:t>John 5:24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April, 2018</a:t>
            </a:r>
          </a:p>
          <a:p>
            <a:pPr algn="ctr"/>
            <a:r>
              <a:rPr lang="en-US" dirty="0"/>
              <a:t>7.6 Billion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369777" y="1468315"/>
            <a:ext cx="43961" cy="3842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28800" y="1854200"/>
            <a:ext cx="102879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Counterfeit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Matt 7:21-23</a:t>
            </a:r>
          </a:p>
          <a:p>
            <a:endParaRPr lang="en-US" sz="1000" dirty="0"/>
          </a:p>
          <a:p>
            <a:r>
              <a:rPr lang="en-US" sz="1000" dirty="0"/>
              <a:t>Matt 13: 24-30</a:t>
            </a:r>
          </a:p>
          <a:p>
            <a:r>
              <a:rPr lang="en-US" sz="1000" dirty="0"/>
              <a:t>Wheat &amp; Tares</a:t>
            </a:r>
          </a:p>
          <a:p>
            <a:endParaRPr lang="en-US" sz="1000" dirty="0"/>
          </a:p>
          <a:p>
            <a:r>
              <a:rPr lang="en-US" sz="1000" dirty="0"/>
              <a:t>II Cor 13:5</a:t>
            </a:r>
          </a:p>
          <a:p>
            <a:r>
              <a:rPr lang="en-US" sz="1000" dirty="0"/>
              <a:t>Test or examine </a:t>
            </a:r>
          </a:p>
          <a:p>
            <a:r>
              <a:rPr lang="en-US" sz="1000" dirty="0"/>
              <a:t>our self</a:t>
            </a:r>
          </a:p>
          <a:p>
            <a:endParaRPr lang="en-US" sz="1000" dirty="0"/>
          </a:p>
          <a:p>
            <a:r>
              <a:rPr lang="en-US" sz="1000" b="1" u="sng" dirty="0"/>
              <a:t>Example</a:t>
            </a:r>
            <a:r>
              <a:rPr lang="en-US" sz="1000" dirty="0"/>
              <a:t>:</a:t>
            </a:r>
          </a:p>
          <a:p>
            <a:endParaRPr lang="en-US" sz="1000" dirty="0"/>
          </a:p>
          <a:p>
            <a:r>
              <a:rPr lang="en-US" sz="1000" dirty="0"/>
              <a:t>Mouse in a cookie jar</a:t>
            </a:r>
          </a:p>
          <a:p>
            <a:pPr marL="228600" indent="-228600">
              <a:buAutoNum type="arabicPeriod"/>
            </a:pPr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Love them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&amp; be their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friends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79038" y="1854200"/>
            <a:ext cx="112389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Unhealty</a:t>
            </a:r>
            <a:endParaRPr lang="en-US" sz="1000" dirty="0"/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Malachi</a:t>
            </a:r>
          </a:p>
          <a:p>
            <a:r>
              <a:rPr lang="en-US" sz="1000" b="1" u="sng" dirty="0">
                <a:solidFill>
                  <a:srgbClr val="FF0000"/>
                </a:solidFill>
              </a:rPr>
              <a:t>2:1-3</a:t>
            </a:r>
          </a:p>
          <a:p>
            <a:endParaRPr lang="en-US" sz="1000" b="1" u="sng" dirty="0">
              <a:solidFill>
                <a:srgbClr val="FF0000"/>
              </a:solidFill>
            </a:endParaRPr>
          </a:p>
          <a:p>
            <a:r>
              <a:rPr lang="en-US" sz="1000" dirty="0"/>
              <a:t>Dung in</a:t>
            </a:r>
          </a:p>
          <a:p>
            <a:r>
              <a:rPr lang="en-US" sz="1000" dirty="0"/>
              <a:t>our face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WARN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Them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37285" y="1854200"/>
            <a:ext cx="876453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Healthy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Jer 15:16</a:t>
            </a:r>
          </a:p>
          <a:p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Heb 5:11-6:1</a:t>
            </a:r>
          </a:p>
          <a:p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Willingness</a:t>
            </a:r>
          </a:p>
          <a:p>
            <a:r>
              <a:rPr lang="en-US" sz="1000" dirty="0"/>
              <a:t>to eat or </a:t>
            </a:r>
          </a:p>
          <a:p>
            <a:r>
              <a:rPr lang="en-US" sz="1000" dirty="0"/>
              <a:t>want more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Begin to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spend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One-to-one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time with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this person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23395" y="1347115"/>
            <a:ext cx="1836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0000FF"/>
                </a:solidFill>
              </a:rPr>
              <a:t>CONVERT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21170" y="852494"/>
            <a:ext cx="1519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660066"/>
                </a:solidFill>
              </a:rPr>
              <a:t>Evangelizing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21539" y="5654064"/>
            <a:ext cx="175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Lifetime/Lifestyle</a:t>
            </a:r>
          </a:p>
        </p:txBody>
      </p:sp>
    </p:spTree>
    <p:extLst>
      <p:ext uri="{BB962C8B-B14F-4D97-AF65-F5344CB8AC3E}">
        <p14:creationId xmlns:p14="http://schemas.microsoft.com/office/powerpoint/2010/main" val="52195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779038" y="104835"/>
            <a:ext cx="9604375" cy="574065"/>
          </a:xfrm>
        </p:spPr>
        <p:txBody>
          <a:bodyPr/>
          <a:lstStyle/>
          <a:p>
            <a:pPr algn="ctr"/>
            <a:r>
              <a:rPr lang="en-US" dirty="0"/>
              <a:t>Pipeline Illustration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56138" y="1063869"/>
            <a:ext cx="10999177" cy="11781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56138" y="4000500"/>
            <a:ext cx="11113477" cy="1978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56138" y="1063869"/>
            <a:ext cx="0" cy="4914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06865" y="1178169"/>
            <a:ext cx="21935" cy="4615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69279" y="1969476"/>
            <a:ext cx="103758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WORLD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Isa 53:6</a:t>
            </a:r>
          </a:p>
          <a:p>
            <a:pPr algn="ctr"/>
            <a:r>
              <a:rPr lang="en-US" dirty="0"/>
              <a:t>Isa 59:2</a:t>
            </a:r>
          </a:p>
          <a:p>
            <a:pPr algn="ctr"/>
            <a:endParaRPr lang="en-US" dirty="0"/>
          </a:p>
          <a:p>
            <a:pPr algn="ctr"/>
            <a:r>
              <a:rPr lang="en-US" b="1" u="sng" dirty="0">
                <a:solidFill>
                  <a:srgbClr val="FF0000"/>
                </a:solidFill>
              </a:rPr>
              <a:t>John 5:24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April, 2018</a:t>
            </a:r>
          </a:p>
          <a:p>
            <a:pPr algn="ctr"/>
            <a:r>
              <a:rPr lang="en-US" dirty="0"/>
              <a:t>7.6 Billion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369777" y="1468315"/>
            <a:ext cx="43961" cy="3842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42177" y="1854200"/>
            <a:ext cx="101541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Counterfeit</a:t>
            </a:r>
          </a:p>
          <a:p>
            <a:endParaRPr lang="en-US" sz="1000" b="1" u="sng" dirty="0">
              <a:solidFill>
                <a:srgbClr val="FF0000"/>
              </a:solidFill>
            </a:endParaRPr>
          </a:p>
          <a:p>
            <a:r>
              <a:rPr lang="en-US" sz="1000" b="1" u="sng" dirty="0">
                <a:solidFill>
                  <a:srgbClr val="FF0000"/>
                </a:solidFill>
              </a:rPr>
              <a:t>Matt 7:21-23</a:t>
            </a:r>
          </a:p>
          <a:p>
            <a:endParaRPr lang="en-US" sz="1000" dirty="0"/>
          </a:p>
          <a:p>
            <a:r>
              <a:rPr lang="en-US" sz="1000" dirty="0"/>
              <a:t>Matt 13: 24-30</a:t>
            </a:r>
          </a:p>
          <a:p>
            <a:r>
              <a:rPr lang="en-US" sz="1000" dirty="0"/>
              <a:t>Wheat &amp; Tares</a:t>
            </a:r>
          </a:p>
          <a:p>
            <a:endParaRPr lang="en-US" sz="1000" dirty="0"/>
          </a:p>
          <a:p>
            <a:r>
              <a:rPr lang="en-US" sz="1000" dirty="0"/>
              <a:t>II Cor 13:5</a:t>
            </a:r>
          </a:p>
          <a:p>
            <a:r>
              <a:rPr lang="en-US" sz="1000" dirty="0"/>
              <a:t>Test or examine </a:t>
            </a:r>
          </a:p>
          <a:p>
            <a:r>
              <a:rPr lang="en-US" sz="1000" dirty="0"/>
              <a:t>our self</a:t>
            </a:r>
          </a:p>
          <a:p>
            <a:endParaRPr lang="en-US" sz="1000" dirty="0"/>
          </a:p>
          <a:p>
            <a:r>
              <a:rPr lang="en-US" sz="1000" b="1" u="sng" dirty="0"/>
              <a:t>Example</a:t>
            </a:r>
            <a:r>
              <a:rPr lang="en-US" sz="1000" dirty="0"/>
              <a:t>:</a:t>
            </a:r>
          </a:p>
          <a:p>
            <a:endParaRPr lang="en-US" sz="1000" dirty="0"/>
          </a:p>
          <a:p>
            <a:r>
              <a:rPr lang="en-US" sz="1000" dirty="0"/>
              <a:t>Mouse in a cookie jar</a:t>
            </a:r>
          </a:p>
          <a:p>
            <a:pPr marL="228600" indent="-228600">
              <a:buAutoNum type="arabicPeriod"/>
            </a:pPr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Love them &amp;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be their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friends</a:t>
            </a:r>
            <a:endParaRPr lang="en-US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2779038" y="1854200"/>
            <a:ext cx="112389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Unhealty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Malachi</a:t>
            </a:r>
          </a:p>
          <a:p>
            <a:r>
              <a:rPr lang="en-US" sz="1000" b="1" u="sng" dirty="0">
                <a:solidFill>
                  <a:srgbClr val="FF0000"/>
                </a:solidFill>
              </a:rPr>
              <a:t>2:1-3</a:t>
            </a:r>
          </a:p>
          <a:p>
            <a:endParaRPr lang="en-US" sz="1000" b="1" u="sng" dirty="0">
              <a:solidFill>
                <a:srgbClr val="FF0000"/>
              </a:solidFill>
            </a:endParaRPr>
          </a:p>
          <a:p>
            <a:r>
              <a:rPr lang="en-US" sz="1000" dirty="0"/>
              <a:t>Dung in</a:t>
            </a:r>
          </a:p>
          <a:p>
            <a:r>
              <a:rPr lang="en-US" sz="1000" dirty="0"/>
              <a:t>our face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WARN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Them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12573" y="1854200"/>
            <a:ext cx="90116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Healthy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Jer 15:16</a:t>
            </a:r>
          </a:p>
          <a:p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Heb 5:11-6:1</a:t>
            </a:r>
          </a:p>
          <a:p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Willingness</a:t>
            </a:r>
          </a:p>
          <a:p>
            <a:r>
              <a:rPr lang="en-US" sz="1000" dirty="0"/>
              <a:t>to eat or </a:t>
            </a:r>
          </a:p>
          <a:p>
            <a:r>
              <a:rPr lang="en-US" sz="1000" dirty="0"/>
              <a:t>want more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Begin to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spend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One-to-one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time with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this person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23395" y="1347115"/>
            <a:ext cx="1836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0000FF"/>
                </a:solidFill>
              </a:rPr>
              <a:t>CONVERT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6119446" y="1661746"/>
            <a:ext cx="43962" cy="33625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60453" y="1607839"/>
            <a:ext cx="15456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GROWING</a:t>
            </a:r>
          </a:p>
          <a:p>
            <a:r>
              <a:rPr lang="en-US" b="1" u="sng" dirty="0">
                <a:solidFill>
                  <a:srgbClr val="0000FF"/>
                </a:solidFill>
              </a:rPr>
              <a:t>CHRISTIAN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02155" y="2295457"/>
            <a:ext cx="114967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>
                <a:solidFill>
                  <a:srgbClr val="FF0000"/>
                </a:solidFill>
              </a:rPr>
              <a:t>I Peter 2:2</a:t>
            </a:r>
          </a:p>
          <a:p>
            <a:r>
              <a:rPr lang="en-US" sz="1400" b="1" u="sng" dirty="0">
                <a:solidFill>
                  <a:srgbClr val="FF0000"/>
                </a:solidFill>
              </a:rPr>
              <a:t>The Word</a:t>
            </a:r>
          </a:p>
          <a:p>
            <a:endParaRPr lang="en-US" sz="1400" dirty="0"/>
          </a:p>
          <a:p>
            <a:r>
              <a:rPr lang="en-US" sz="1400" dirty="0"/>
              <a:t>I Thes 2:7-8</a:t>
            </a:r>
          </a:p>
          <a:p>
            <a:r>
              <a:rPr lang="en-US" sz="1400" dirty="0"/>
              <a:t>The Word</a:t>
            </a:r>
          </a:p>
          <a:p>
            <a:r>
              <a:rPr lang="en-US" sz="1400" dirty="0"/>
              <a:t>People</a:t>
            </a:r>
          </a:p>
          <a:p>
            <a:endParaRPr lang="en-US" sz="1400" dirty="0"/>
          </a:p>
          <a:p>
            <a:r>
              <a:rPr lang="en-US" sz="1400" dirty="0"/>
              <a:t>Mark 3:14</a:t>
            </a:r>
          </a:p>
          <a:p>
            <a:r>
              <a:rPr lang="en-US" sz="1400" b="1" u="sng" dirty="0">
                <a:solidFill>
                  <a:srgbClr val="0000FF"/>
                </a:solidFill>
              </a:rPr>
              <a:t>Emphasis is</a:t>
            </a:r>
          </a:p>
          <a:p>
            <a:r>
              <a:rPr lang="en-US" sz="1400" b="1" u="sng" dirty="0">
                <a:solidFill>
                  <a:srgbClr val="0000FF"/>
                </a:solidFill>
              </a:rPr>
              <a:t>JESUS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65425" y="821984"/>
            <a:ext cx="1630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660066"/>
                </a:solidFill>
              </a:rPr>
              <a:t>Self Oriented</a:t>
            </a:r>
          </a:p>
          <a:p>
            <a:r>
              <a:rPr lang="en-US" b="1" u="sng" dirty="0">
                <a:solidFill>
                  <a:srgbClr val="660066"/>
                </a:solidFill>
              </a:rPr>
              <a:t>Establishing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3988" y="5245108"/>
            <a:ext cx="103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1-3 years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98801" y="885008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Evangelizing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8426" y="5662856"/>
            <a:ext cx="175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Lifetime/Lifestyle</a:t>
            </a:r>
          </a:p>
        </p:txBody>
      </p:sp>
    </p:spTree>
    <p:extLst>
      <p:ext uri="{BB962C8B-B14F-4D97-AF65-F5344CB8AC3E}">
        <p14:creationId xmlns:p14="http://schemas.microsoft.com/office/powerpoint/2010/main" val="149623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779038" y="104835"/>
            <a:ext cx="9604375" cy="574065"/>
          </a:xfrm>
        </p:spPr>
        <p:txBody>
          <a:bodyPr/>
          <a:lstStyle/>
          <a:p>
            <a:pPr algn="ctr"/>
            <a:r>
              <a:rPr lang="en-US" dirty="0"/>
              <a:t>Pipeline Illustration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756138" y="1063869"/>
            <a:ext cx="11255240" cy="9740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V="1">
            <a:off x="756138" y="4296144"/>
            <a:ext cx="11435862" cy="1682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56138" y="1063869"/>
            <a:ext cx="0" cy="4914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06865" y="1178169"/>
            <a:ext cx="21935" cy="4615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69279" y="1969476"/>
            <a:ext cx="103758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WORLD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Isa 53:6</a:t>
            </a:r>
          </a:p>
          <a:p>
            <a:pPr algn="ctr"/>
            <a:r>
              <a:rPr lang="en-US" dirty="0"/>
              <a:t>Isa 59:2</a:t>
            </a:r>
          </a:p>
          <a:p>
            <a:pPr algn="ctr"/>
            <a:endParaRPr lang="en-US" dirty="0"/>
          </a:p>
          <a:p>
            <a:pPr algn="ctr"/>
            <a:r>
              <a:rPr lang="en-US" b="1" u="sng" dirty="0">
                <a:solidFill>
                  <a:srgbClr val="FF0000"/>
                </a:solidFill>
              </a:rPr>
              <a:t>John 5:24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April, 2018</a:t>
            </a:r>
          </a:p>
          <a:p>
            <a:pPr algn="ctr"/>
            <a:r>
              <a:rPr lang="en-US" dirty="0"/>
              <a:t>7.6 Billion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4306213" y="1347115"/>
            <a:ext cx="98451" cy="4078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42177" y="1854200"/>
            <a:ext cx="101541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Counterfeit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Matt 7:21-23</a:t>
            </a:r>
          </a:p>
          <a:p>
            <a:endParaRPr lang="en-US" sz="1000" dirty="0"/>
          </a:p>
          <a:p>
            <a:r>
              <a:rPr lang="en-US" sz="1000" dirty="0"/>
              <a:t>Matt 13: 24-30</a:t>
            </a:r>
          </a:p>
          <a:p>
            <a:r>
              <a:rPr lang="en-US" sz="1000" dirty="0"/>
              <a:t>Wheat &amp; Tares</a:t>
            </a:r>
          </a:p>
          <a:p>
            <a:endParaRPr lang="en-US" sz="1000" dirty="0"/>
          </a:p>
          <a:p>
            <a:r>
              <a:rPr lang="en-US" sz="1000" dirty="0"/>
              <a:t>II Cor 13:5</a:t>
            </a:r>
          </a:p>
          <a:p>
            <a:r>
              <a:rPr lang="en-US" sz="1000" dirty="0"/>
              <a:t>Test or Examine our self</a:t>
            </a:r>
          </a:p>
          <a:p>
            <a:endParaRPr lang="en-US" sz="1000" dirty="0"/>
          </a:p>
          <a:p>
            <a:r>
              <a:rPr lang="en-US" sz="1000" b="1" u="sng" dirty="0"/>
              <a:t>Example</a:t>
            </a:r>
            <a:r>
              <a:rPr lang="en-US" sz="1000" dirty="0"/>
              <a:t>:</a:t>
            </a:r>
          </a:p>
          <a:p>
            <a:endParaRPr lang="en-US" sz="1000" dirty="0"/>
          </a:p>
          <a:p>
            <a:r>
              <a:rPr lang="en-US" sz="1000" dirty="0"/>
              <a:t>Mouse in a cookie jar</a:t>
            </a:r>
          </a:p>
          <a:p>
            <a:pPr marL="228600" indent="-228600">
              <a:buAutoNum type="arabicPeriod"/>
            </a:pPr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Love them &amp;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be their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friends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79038" y="1854200"/>
            <a:ext cx="112389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Unhealty</a:t>
            </a:r>
            <a:endParaRPr lang="en-US" sz="1000" dirty="0"/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Malachi</a:t>
            </a:r>
          </a:p>
          <a:p>
            <a:r>
              <a:rPr lang="en-US" sz="1000" b="1" u="sng" dirty="0">
                <a:solidFill>
                  <a:srgbClr val="FF0000"/>
                </a:solidFill>
              </a:rPr>
              <a:t>2:1-3</a:t>
            </a:r>
          </a:p>
          <a:p>
            <a:endParaRPr lang="en-US" sz="1000" b="1" u="sng" dirty="0">
              <a:solidFill>
                <a:srgbClr val="FF0000"/>
              </a:solidFill>
            </a:endParaRPr>
          </a:p>
          <a:p>
            <a:r>
              <a:rPr lang="en-US" sz="1000" dirty="0"/>
              <a:t>Dung in</a:t>
            </a:r>
          </a:p>
          <a:p>
            <a:r>
              <a:rPr lang="en-US" sz="1000" dirty="0"/>
              <a:t>our face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WARN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Them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37285" y="1854200"/>
            <a:ext cx="92943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Healthy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Jer 15:16</a:t>
            </a:r>
          </a:p>
          <a:p>
            <a:endParaRPr lang="en-US" sz="1000" b="1" u="sng" dirty="0">
              <a:solidFill>
                <a:srgbClr val="FF0000"/>
              </a:solidFill>
            </a:endParaRPr>
          </a:p>
          <a:p>
            <a:r>
              <a:rPr lang="en-US" sz="1000" dirty="0"/>
              <a:t>Heb 5:11-6:1</a:t>
            </a:r>
          </a:p>
          <a:p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Willingness</a:t>
            </a:r>
          </a:p>
          <a:p>
            <a:r>
              <a:rPr lang="en-US" sz="1000" dirty="0"/>
              <a:t>to eat or </a:t>
            </a:r>
          </a:p>
          <a:p>
            <a:r>
              <a:rPr lang="en-US" sz="1000" dirty="0"/>
              <a:t>want more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Begin to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spend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One-to-one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time with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this person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23395" y="1347115"/>
            <a:ext cx="1836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0000FF"/>
                </a:solidFill>
              </a:rPr>
              <a:t>CONVERT</a:t>
            </a: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6106069" y="1529351"/>
            <a:ext cx="43251" cy="3665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60453" y="1607839"/>
            <a:ext cx="15456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GROWING</a:t>
            </a:r>
          </a:p>
          <a:p>
            <a:r>
              <a:rPr lang="en-US" b="1" u="sng" dirty="0">
                <a:solidFill>
                  <a:srgbClr val="0000FF"/>
                </a:solidFill>
              </a:rPr>
              <a:t>CHRISTIAN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02155" y="2295457"/>
            <a:ext cx="114967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>
                <a:solidFill>
                  <a:srgbClr val="FF0000"/>
                </a:solidFill>
              </a:rPr>
              <a:t>I Peter 2:2</a:t>
            </a:r>
          </a:p>
          <a:p>
            <a:r>
              <a:rPr lang="en-US" sz="1400" b="1" u="sng" dirty="0">
                <a:solidFill>
                  <a:srgbClr val="FF0000"/>
                </a:solidFill>
              </a:rPr>
              <a:t>The Word</a:t>
            </a:r>
          </a:p>
          <a:p>
            <a:endParaRPr lang="en-US" sz="1400" dirty="0"/>
          </a:p>
          <a:p>
            <a:r>
              <a:rPr lang="en-US" sz="1400" dirty="0"/>
              <a:t>I Thes 2:7-8</a:t>
            </a:r>
          </a:p>
          <a:p>
            <a:r>
              <a:rPr lang="en-US" sz="1400" dirty="0"/>
              <a:t>The Word</a:t>
            </a:r>
          </a:p>
          <a:p>
            <a:r>
              <a:rPr lang="en-US" sz="1400" dirty="0"/>
              <a:t>People</a:t>
            </a:r>
          </a:p>
          <a:p>
            <a:endParaRPr lang="en-US" sz="1400" dirty="0"/>
          </a:p>
          <a:p>
            <a:r>
              <a:rPr lang="en-US" sz="1400" dirty="0"/>
              <a:t>Mark 3:14</a:t>
            </a:r>
          </a:p>
          <a:p>
            <a:r>
              <a:rPr lang="en-US" sz="1400" b="1" u="sng" dirty="0">
                <a:solidFill>
                  <a:srgbClr val="0000FF"/>
                </a:solidFill>
              </a:rPr>
              <a:t>Emphasis is</a:t>
            </a:r>
          </a:p>
          <a:p>
            <a:r>
              <a:rPr lang="en-US" sz="1400" b="1" u="sng" dirty="0">
                <a:solidFill>
                  <a:srgbClr val="0000FF"/>
                </a:solidFill>
              </a:rPr>
              <a:t>JESUS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13" y="765433"/>
            <a:ext cx="1438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Self Oriented</a:t>
            </a:r>
          </a:p>
          <a:p>
            <a:r>
              <a:rPr lang="en-US" u="sng" dirty="0"/>
              <a:t>Establishing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08036" y="5425627"/>
            <a:ext cx="103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1-3 years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 flipH="1">
            <a:off x="7581225" y="1682044"/>
            <a:ext cx="4908" cy="328571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349883" y="784841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Evangelizing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73752" y="5718978"/>
            <a:ext cx="175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Lifetime/Lifestyle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7081799-329E-4B09-A263-B6BA65DF22D2}"/>
              </a:ext>
            </a:extLst>
          </p:cNvPr>
          <p:cNvSpPr/>
          <p:nvPr/>
        </p:nvSpPr>
        <p:spPr>
          <a:xfrm>
            <a:off x="6266638" y="2213447"/>
            <a:ext cx="1314587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Most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People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Bail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Out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Here</a:t>
            </a:r>
          </a:p>
          <a:p>
            <a:pPr algn="ctr"/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US" sz="1400" b="1" u="sng" dirty="0">
                <a:solidFill>
                  <a:srgbClr val="FF0000"/>
                </a:solidFill>
              </a:rPr>
              <a:t>Rom 2:8 (ESV)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A71717B-81E6-4D7D-9BB9-45CD8617A367}"/>
              </a:ext>
            </a:extLst>
          </p:cNvPr>
          <p:cNvSpPr txBox="1"/>
          <p:nvPr/>
        </p:nvSpPr>
        <p:spPr>
          <a:xfrm>
            <a:off x="6075951" y="1176472"/>
            <a:ext cx="1551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660066"/>
                </a:solidFill>
              </a:rPr>
              <a:t>SELF-WALL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08866A-D588-4ED5-A6B1-DED0C9C3F724}"/>
              </a:ext>
            </a:extLst>
          </p:cNvPr>
          <p:cNvSpPr txBox="1"/>
          <p:nvPr/>
        </p:nvSpPr>
        <p:spPr>
          <a:xfrm>
            <a:off x="6168127" y="1699636"/>
            <a:ext cx="1459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Self-seeking</a:t>
            </a:r>
          </a:p>
        </p:txBody>
      </p:sp>
    </p:spTree>
    <p:extLst>
      <p:ext uri="{BB962C8B-B14F-4D97-AF65-F5344CB8AC3E}">
        <p14:creationId xmlns:p14="http://schemas.microsoft.com/office/powerpoint/2010/main" val="2368358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779038" y="104835"/>
            <a:ext cx="9604375" cy="574065"/>
          </a:xfrm>
        </p:spPr>
        <p:txBody>
          <a:bodyPr/>
          <a:lstStyle/>
          <a:p>
            <a:pPr algn="ctr"/>
            <a:r>
              <a:rPr lang="en-US" dirty="0"/>
              <a:t>Pipeline Illustration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756138" y="1063869"/>
            <a:ext cx="11097195" cy="1135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V="1">
            <a:off x="756138" y="4300277"/>
            <a:ext cx="11187506" cy="16784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56138" y="1063869"/>
            <a:ext cx="0" cy="4914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06865" y="1178169"/>
            <a:ext cx="21935" cy="4615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69279" y="1969476"/>
            <a:ext cx="103758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WORLD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Isa 53:6</a:t>
            </a:r>
          </a:p>
          <a:p>
            <a:pPr algn="ctr"/>
            <a:r>
              <a:rPr lang="en-US" dirty="0"/>
              <a:t>Isa 59:2</a:t>
            </a:r>
          </a:p>
          <a:p>
            <a:pPr algn="ctr"/>
            <a:endParaRPr lang="en-US" dirty="0"/>
          </a:p>
          <a:p>
            <a:pPr algn="ctr"/>
            <a:r>
              <a:rPr lang="en-US" b="1" u="sng" dirty="0">
                <a:solidFill>
                  <a:srgbClr val="FF0000"/>
                </a:solidFill>
              </a:rPr>
              <a:t>John 5:24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April, 2018</a:t>
            </a:r>
          </a:p>
          <a:p>
            <a:pPr algn="ctr"/>
            <a:r>
              <a:rPr lang="en-US" dirty="0"/>
              <a:t>7.6 Billion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4369777" y="1468315"/>
            <a:ext cx="59430" cy="396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06864" y="1854200"/>
            <a:ext cx="105072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Counterfeit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Matt 7:21-23</a:t>
            </a:r>
          </a:p>
          <a:p>
            <a:endParaRPr lang="en-US" sz="1000" dirty="0"/>
          </a:p>
          <a:p>
            <a:r>
              <a:rPr lang="en-US" sz="1000" dirty="0"/>
              <a:t>Matt 13: 24-30</a:t>
            </a:r>
          </a:p>
          <a:p>
            <a:r>
              <a:rPr lang="en-US" sz="1000" dirty="0"/>
              <a:t>Wheat &amp; Tares</a:t>
            </a:r>
          </a:p>
          <a:p>
            <a:endParaRPr lang="en-US" sz="1000" dirty="0"/>
          </a:p>
          <a:p>
            <a:r>
              <a:rPr lang="en-US" sz="1000" dirty="0"/>
              <a:t>II Cor 13:5-</a:t>
            </a:r>
          </a:p>
          <a:p>
            <a:r>
              <a:rPr lang="en-US" sz="1000" dirty="0"/>
              <a:t>Test or</a:t>
            </a:r>
          </a:p>
          <a:p>
            <a:r>
              <a:rPr lang="en-US" sz="1000" dirty="0"/>
              <a:t>Examine</a:t>
            </a:r>
          </a:p>
          <a:p>
            <a:r>
              <a:rPr lang="en-US" sz="1000" dirty="0"/>
              <a:t>ourselves</a:t>
            </a:r>
          </a:p>
          <a:p>
            <a:endParaRPr lang="en-US" sz="1000" dirty="0"/>
          </a:p>
          <a:p>
            <a:r>
              <a:rPr lang="en-US" sz="1000" b="1" u="sng" dirty="0"/>
              <a:t>Example</a:t>
            </a:r>
            <a:r>
              <a:rPr lang="en-US" sz="1000" dirty="0"/>
              <a:t>:</a:t>
            </a:r>
          </a:p>
          <a:p>
            <a:endParaRPr lang="en-US" sz="1000" dirty="0"/>
          </a:p>
          <a:p>
            <a:r>
              <a:rPr lang="en-US" sz="1000" dirty="0"/>
              <a:t>Mouse in a cookie jar</a:t>
            </a:r>
          </a:p>
          <a:p>
            <a:pPr marL="228600" indent="-228600">
              <a:buAutoNum type="arabicPeriod"/>
            </a:pPr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Love them &amp;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be their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friends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79038" y="1854200"/>
            <a:ext cx="112389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Unhealty</a:t>
            </a:r>
            <a:endParaRPr lang="en-US" sz="1000" dirty="0"/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Malachi</a:t>
            </a:r>
          </a:p>
          <a:p>
            <a:r>
              <a:rPr lang="en-US" sz="1000" b="1" u="sng" dirty="0">
                <a:solidFill>
                  <a:srgbClr val="FF0000"/>
                </a:solidFill>
              </a:rPr>
              <a:t>2:1-3</a:t>
            </a:r>
          </a:p>
          <a:p>
            <a:endParaRPr lang="en-US" sz="1000" b="1" u="sng" dirty="0">
              <a:solidFill>
                <a:srgbClr val="FF0000"/>
              </a:solidFill>
            </a:endParaRPr>
          </a:p>
          <a:p>
            <a:endParaRPr lang="en-US" sz="1000" b="1" u="sng" dirty="0">
              <a:solidFill>
                <a:srgbClr val="FF0000"/>
              </a:solidFill>
            </a:endParaRPr>
          </a:p>
          <a:p>
            <a:r>
              <a:rPr lang="en-US" sz="1000" dirty="0"/>
              <a:t>Dung in</a:t>
            </a:r>
          </a:p>
          <a:p>
            <a:r>
              <a:rPr lang="en-US" sz="1000" dirty="0"/>
              <a:t>our face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WARN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Them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37285" y="1854200"/>
            <a:ext cx="9659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Healthy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Jer 15:16</a:t>
            </a:r>
          </a:p>
          <a:p>
            <a:endParaRPr lang="en-US" sz="1000" dirty="0"/>
          </a:p>
          <a:p>
            <a:r>
              <a:rPr lang="en-US" sz="1000" dirty="0"/>
              <a:t>Heb 5:11-6:1</a:t>
            </a:r>
          </a:p>
          <a:p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Willingness</a:t>
            </a:r>
          </a:p>
          <a:p>
            <a:r>
              <a:rPr lang="en-US" sz="1000" dirty="0"/>
              <a:t>to eat or </a:t>
            </a:r>
          </a:p>
          <a:p>
            <a:r>
              <a:rPr lang="en-US" sz="1000" dirty="0"/>
              <a:t>want more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Begin to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spend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One-to-one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time with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this person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23395" y="1347115"/>
            <a:ext cx="1836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0000FF"/>
                </a:solidFill>
              </a:rPr>
              <a:t>CONVERT</a:t>
            </a: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6119446" y="1661746"/>
            <a:ext cx="17437" cy="3477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60453" y="1607839"/>
            <a:ext cx="15456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GROWING</a:t>
            </a:r>
          </a:p>
          <a:p>
            <a:r>
              <a:rPr lang="en-US" b="1" u="sng" dirty="0">
                <a:solidFill>
                  <a:srgbClr val="0000FF"/>
                </a:solidFill>
              </a:rPr>
              <a:t>CHRISTIAN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73999" y="2539022"/>
            <a:ext cx="114967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>
                <a:solidFill>
                  <a:srgbClr val="FF0000"/>
                </a:solidFill>
              </a:rPr>
              <a:t>I Peter 2:2</a:t>
            </a:r>
          </a:p>
          <a:p>
            <a:r>
              <a:rPr lang="en-US" sz="1400" b="1" u="sng" dirty="0">
                <a:solidFill>
                  <a:srgbClr val="FF0000"/>
                </a:solidFill>
              </a:rPr>
              <a:t>The Word</a:t>
            </a:r>
          </a:p>
          <a:p>
            <a:endParaRPr lang="en-US" sz="1400" dirty="0"/>
          </a:p>
          <a:p>
            <a:r>
              <a:rPr lang="en-US" sz="1400" dirty="0"/>
              <a:t>I Thes 2:7-8</a:t>
            </a:r>
          </a:p>
          <a:p>
            <a:r>
              <a:rPr lang="en-US" sz="1400" dirty="0"/>
              <a:t>The Word</a:t>
            </a:r>
          </a:p>
          <a:p>
            <a:r>
              <a:rPr lang="en-US" sz="1400" dirty="0"/>
              <a:t>People</a:t>
            </a:r>
          </a:p>
          <a:p>
            <a:endParaRPr lang="en-US" sz="1400" dirty="0"/>
          </a:p>
          <a:p>
            <a:r>
              <a:rPr lang="en-US" sz="1400" dirty="0"/>
              <a:t>Mark 3:14</a:t>
            </a:r>
          </a:p>
          <a:p>
            <a:r>
              <a:rPr lang="en-US" sz="1400" b="1" u="sng" dirty="0">
                <a:solidFill>
                  <a:srgbClr val="0000FF"/>
                </a:solidFill>
              </a:rPr>
              <a:t>Emphasis is</a:t>
            </a:r>
          </a:p>
          <a:p>
            <a:r>
              <a:rPr lang="en-US" sz="1400" b="1" u="sng" dirty="0">
                <a:solidFill>
                  <a:srgbClr val="0000FF"/>
                </a:solidFill>
              </a:rPr>
              <a:t>JESUS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24620" y="855003"/>
            <a:ext cx="1438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Self Oriented</a:t>
            </a:r>
          </a:p>
          <a:p>
            <a:r>
              <a:rPr lang="en-US" u="sng" dirty="0"/>
              <a:t>Establishing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42069" y="5423222"/>
            <a:ext cx="103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1-3 years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7466098" y="1766115"/>
            <a:ext cx="28088" cy="323453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503656" y="1890454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DISCIPLE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29752" y="2197485"/>
            <a:ext cx="140256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u="sng" dirty="0"/>
              <a:t>Jesus identifies</a:t>
            </a:r>
          </a:p>
          <a:p>
            <a:pPr algn="ctr"/>
            <a:r>
              <a:rPr lang="en-US" sz="1400" b="1" u="sng" dirty="0"/>
              <a:t>the marks</a:t>
            </a:r>
          </a:p>
          <a:p>
            <a:pPr algn="ctr"/>
            <a:endParaRPr lang="en-US" sz="1400" dirty="0"/>
          </a:p>
          <a:p>
            <a:pPr algn="ctr"/>
            <a:r>
              <a:rPr lang="en-US" sz="1400" b="1" u="sng" dirty="0">
                <a:solidFill>
                  <a:srgbClr val="FF0000"/>
                </a:solidFill>
              </a:rPr>
              <a:t>John 8:31</a:t>
            </a:r>
          </a:p>
          <a:p>
            <a:pPr algn="ctr"/>
            <a:r>
              <a:rPr lang="en-US" sz="1400" b="1" u="sng" dirty="0">
                <a:solidFill>
                  <a:srgbClr val="FF0000"/>
                </a:solidFill>
              </a:rPr>
              <a:t>John 13:34-35</a:t>
            </a:r>
          </a:p>
          <a:p>
            <a:pPr algn="ctr"/>
            <a:r>
              <a:rPr lang="en-US" sz="1400" b="1" u="sng" dirty="0">
                <a:solidFill>
                  <a:srgbClr val="FF0000"/>
                </a:solidFill>
              </a:rPr>
              <a:t>John 15:8</a:t>
            </a:r>
          </a:p>
          <a:p>
            <a:pPr algn="ctr"/>
            <a:endParaRPr lang="en-US" sz="1400" dirty="0"/>
          </a:p>
          <a:p>
            <a:pPr algn="ctr"/>
            <a:r>
              <a:rPr lang="en-US" sz="1400" b="1" u="sng" dirty="0">
                <a:solidFill>
                  <a:srgbClr val="FF0000"/>
                </a:solidFill>
              </a:rPr>
              <a:t>Luke 14:26</a:t>
            </a:r>
            <a:r>
              <a:rPr lang="en-US" sz="1400" dirty="0"/>
              <a:t>,</a:t>
            </a:r>
          </a:p>
          <a:p>
            <a:pPr algn="ctr"/>
            <a:r>
              <a:rPr lang="en-US" sz="1400" dirty="0"/>
              <a:t> </a:t>
            </a:r>
            <a:r>
              <a:rPr lang="en-US" sz="1400" b="1" u="sng" dirty="0">
                <a:solidFill>
                  <a:srgbClr val="FF0000"/>
                </a:solidFill>
              </a:rPr>
              <a:t>27 </a:t>
            </a:r>
            <a:r>
              <a:rPr lang="en-US" sz="1400" dirty="0"/>
              <a:t>&amp; </a:t>
            </a:r>
            <a:r>
              <a:rPr lang="en-US" sz="1400" b="1" u="sng" dirty="0">
                <a:solidFill>
                  <a:srgbClr val="FF0000"/>
                </a:solidFill>
              </a:rPr>
              <a:t>33</a:t>
            </a:r>
          </a:p>
          <a:p>
            <a:pPr algn="ctr"/>
            <a:endParaRPr lang="en-US" sz="1400" dirty="0"/>
          </a:p>
          <a:p>
            <a:pPr algn="ctr"/>
            <a:r>
              <a:rPr lang="en-US" sz="1400" b="1" u="sng" dirty="0">
                <a:solidFill>
                  <a:srgbClr val="0000FF"/>
                </a:solidFill>
              </a:rPr>
              <a:t>F.A.T. </a:t>
            </a:r>
          </a:p>
          <a:p>
            <a:pPr algn="ctr"/>
            <a:r>
              <a:rPr lang="en-US" sz="1400" b="1" u="sng" dirty="0">
                <a:solidFill>
                  <a:srgbClr val="0000FF"/>
                </a:solidFill>
              </a:rPr>
              <a:t>Principle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581225" y="5024299"/>
            <a:ext cx="103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2-3 years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400221" y="973195"/>
            <a:ext cx="199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660066"/>
                </a:solidFill>
              </a:rPr>
              <a:t>Others Oriented</a:t>
            </a:r>
          </a:p>
          <a:p>
            <a:r>
              <a:rPr lang="en-US" b="1" u="sng" dirty="0">
                <a:solidFill>
                  <a:srgbClr val="660066"/>
                </a:solidFill>
              </a:rPr>
              <a:t>Equipping</a:t>
            </a:r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>
          <a:xfrm>
            <a:off x="8820731" y="1839448"/>
            <a:ext cx="39702" cy="29315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994437" y="2387840"/>
            <a:ext cx="1249786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Most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People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Bail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Out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Here </a:t>
            </a:r>
          </a:p>
          <a:p>
            <a:pPr algn="ctr"/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US" sz="1400" b="1" u="sng" dirty="0">
                <a:solidFill>
                  <a:srgbClr val="FF0000"/>
                </a:solidFill>
              </a:rPr>
              <a:t>Rom 2:8 (ESV)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361386" y="852494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Evangelizing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61386" y="5685271"/>
            <a:ext cx="175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Lifetime/Lifestyle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416822D-E29D-4F2F-AA34-52A9FC2EEAD6}"/>
              </a:ext>
            </a:extLst>
          </p:cNvPr>
          <p:cNvSpPr/>
          <p:nvPr/>
        </p:nvSpPr>
        <p:spPr>
          <a:xfrm>
            <a:off x="6142731" y="1280972"/>
            <a:ext cx="12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u="sng" dirty="0"/>
              <a:t>SELF-WALL</a:t>
            </a:r>
            <a:endParaRPr lang="en-US" sz="16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FC03645-3DAD-4BD6-B464-6E7110449E8B}"/>
              </a:ext>
            </a:extLst>
          </p:cNvPr>
          <p:cNvSpPr txBox="1"/>
          <p:nvPr/>
        </p:nvSpPr>
        <p:spPr>
          <a:xfrm>
            <a:off x="6063558" y="1719570"/>
            <a:ext cx="1459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Self-seeking</a:t>
            </a:r>
          </a:p>
        </p:txBody>
      </p:sp>
    </p:spTree>
    <p:extLst>
      <p:ext uri="{BB962C8B-B14F-4D97-AF65-F5344CB8AC3E}">
        <p14:creationId xmlns:p14="http://schemas.microsoft.com/office/powerpoint/2010/main" val="1701259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779038" y="104835"/>
            <a:ext cx="9604375" cy="574065"/>
          </a:xfrm>
        </p:spPr>
        <p:txBody>
          <a:bodyPr/>
          <a:lstStyle/>
          <a:p>
            <a:pPr algn="ctr"/>
            <a:r>
              <a:rPr lang="en-US" dirty="0"/>
              <a:t>Pipeline Illustration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756138" y="1063869"/>
            <a:ext cx="11266529" cy="12566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V="1">
            <a:off x="756138" y="4377046"/>
            <a:ext cx="11266529" cy="1601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56138" y="1063869"/>
            <a:ext cx="0" cy="4914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06865" y="1178169"/>
            <a:ext cx="21935" cy="4615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69279" y="1969476"/>
            <a:ext cx="103758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WORLD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Isa 53:6</a:t>
            </a:r>
          </a:p>
          <a:p>
            <a:pPr algn="ctr"/>
            <a:r>
              <a:rPr lang="en-US" dirty="0"/>
              <a:t>Isa 59:2</a:t>
            </a:r>
          </a:p>
          <a:p>
            <a:pPr algn="ctr"/>
            <a:endParaRPr lang="en-US" dirty="0"/>
          </a:p>
          <a:p>
            <a:pPr algn="ctr"/>
            <a:r>
              <a:rPr lang="en-US" b="1" u="sng" dirty="0">
                <a:solidFill>
                  <a:srgbClr val="FF0000"/>
                </a:solidFill>
              </a:rPr>
              <a:t>John 5:24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October 2018</a:t>
            </a:r>
          </a:p>
          <a:p>
            <a:pPr algn="ctr"/>
            <a:r>
              <a:rPr lang="en-US" dirty="0"/>
              <a:t>7.6 Billion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4369777" y="1468315"/>
            <a:ext cx="20139" cy="3961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00551" y="1854200"/>
            <a:ext cx="105703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Counterfeit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Matt 7:21-23</a:t>
            </a:r>
          </a:p>
          <a:p>
            <a:endParaRPr lang="en-US" sz="1000" dirty="0"/>
          </a:p>
          <a:p>
            <a:r>
              <a:rPr lang="en-US" sz="1000" dirty="0"/>
              <a:t>Matt 13: 24-30</a:t>
            </a:r>
          </a:p>
          <a:p>
            <a:r>
              <a:rPr lang="en-US" sz="1000" dirty="0"/>
              <a:t>Wheat &amp; Tares</a:t>
            </a:r>
          </a:p>
          <a:p>
            <a:endParaRPr lang="en-US" sz="1000" dirty="0"/>
          </a:p>
          <a:p>
            <a:r>
              <a:rPr lang="en-US" sz="1000" dirty="0"/>
              <a:t>II Cor 13:5</a:t>
            </a:r>
          </a:p>
          <a:p>
            <a:r>
              <a:rPr lang="en-US" sz="1000" dirty="0"/>
              <a:t>Test or </a:t>
            </a:r>
          </a:p>
          <a:p>
            <a:r>
              <a:rPr lang="en-US" sz="1000" dirty="0"/>
              <a:t>examine ourselves</a:t>
            </a:r>
          </a:p>
          <a:p>
            <a:endParaRPr lang="en-US" sz="1000" dirty="0"/>
          </a:p>
          <a:p>
            <a:r>
              <a:rPr lang="en-US" sz="1000" b="1" u="sng" dirty="0"/>
              <a:t>Example</a:t>
            </a:r>
            <a:r>
              <a:rPr lang="en-US" sz="1000" dirty="0"/>
              <a:t>:</a:t>
            </a:r>
          </a:p>
          <a:p>
            <a:endParaRPr lang="en-US" sz="1000" dirty="0"/>
          </a:p>
          <a:p>
            <a:r>
              <a:rPr lang="en-US" sz="1000" dirty="0"/>
              <a:t>Mouse in a cookie jar</a:t>
            </a:r>
          </a:p>
          <a:p>
            <a:pPr marL="228600" indent="-228600">
              <a:buAutoNum type="arabicPeriod"/>
            </a:pPr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Love them &amp;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be their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friends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79038" y="1854200"/>
            <a:ext cx="112389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Unhealty</a:t>
            </a:r>
            <a:endParaRPr lang="en-US" sz="1000" dirty="0"/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Malachi</a:t>
            </a:r>
          </a:p>
          <a:p>
            <a:r>
              <a:rPr lang="en-US" sz="1000" b="1" u="sng" dirty="0">
                <a:solidFill>
                  <a:srgbClr val="FF0000"/>
                </a:solidFill>
              </a:rPr>
              <a:t>2:1-3</a:t>
            </a:r>
          </a:p>
          <a:p>
            <a:endParaRPr lang="en-US" sz="1000" b="1" u="sng" dirty="0">
              <a:solidFill>
                <a:srgbClr val="FF0000"/>
              </a:solidFill>
            </a:endParaRPr>
          </a:p>
          <a:p>
            <a:r>
              <a:rPr lang="en-US" sz="1000" dirty="0"/>
              <a:t>Dung in</a:t>
            </a:r>
          </a:p>
          <a:p>
            <a:r>
              <a:rPr lang="en-US" sz="1000" dirty="0"/>
              <a:t>our face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WARN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Them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37285" y="1854200"/>
            <a:ext cx="9556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Healthy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Jer 15:16</a:t>
            </a:r>
          </a:p>
          <a:p>
            <a:endParaRPr lang="en-US" sz="1000" dirty="0"/>
          </a:p>
          <a:p>
            <a:r>
              <a:rPr lang="en-US" sz="1000" dirty="0"/>
              <a:t>Heb 5:11-6:1</a:t>
            </a:r>
          </a:p>
          <a:p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Willingness</a:t>
            </a:r>
          </a:p>
          <a:p>
            <a:r>
              <a:rPr lang="en-US" sz="1000" dirty="0"/>
              <a:t>to eat or </a:t>
            </a:r>
          </a:p>
          <a:p>
            <a:r>
              <a:rPr lang="en-US" sz="1000" dirty="0"/>
              <a:t>want more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Begin to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spend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One-to-one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time with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this person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23395" y="1347115"/>
            <a:ext cx="1836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0000FF"/>
                </a:solidFill>
              </a:rPr>
              <a:t>CONVERT</a:t>
            </a: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 flipH="1">
            <a:off x="6110362" y="1661746"/>
            <a:ext cx="9084" cy="3583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60453" y="1607839"/>
            <a:ext cx="15456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GROWING</a:t>
            </a:r>
          </a:p>
          <a:p>
            <a:r>
              <a:rPr lang="en-US" b="1" u="sng" dirty="0">
                <a:solidFill>
                  <a:srgbClr val="0000FF"/>
                </a:solidFill>
              </a:rPr>
              <a:t>CHRISTIAN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02155" y="2295457"/>
            <a:ext cx="114967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>
                <a:solidFill>
                  <a:srgbClr val="FF0000"/>
                </a:solidFill>
              </a:rPr>
              <a:t>I Peter 2:2</a:t>
            </a:r>
          </a:p>
          <a:p>
            <a:r>
              <a:rPr lang="en-US" sz="1400" b="1" u="sng" dirty="0">
                <a:solidFill>
                  <a:srgbClr val="FF0000"/>
                </a:solidFill>
              </a:rPr>
              <a:t>The Word</a:t>
            </a:r>
          </a:p>
          <a:p>
            <a:endParaRPr lang="en-US" sz="1400" dirty="0"/>
          </a:p>
          <a:p>
            <a:r>
              <a:rPr lang="en-US" sz="1400" dirty="0"/>
              <a:t>I Thes 2:7-8</a:t>
            </a:r>
          </a:p>
          <a:p>
            <a:r>
              <a:rPr lang="en-US" sz="1400" dirty="0"/>
              <a:t>The Word</a:t>
            </a:r>
          </a:p>
          <a:p>
            <a:r>
              <a:rPr lang="en-US" sz="1400" dirty="0"/>
              <a:t>People</a:t>
            </a:r>
          </a:p>
          <a:p>
            <a:endParaRPr lang="en-US" sz="1400" dirty="0"/>
          </a:p>
          <a:p>
            <a:r>
              <a:rPr lang="en-US" sz="1400" b="1" u="sng" dirty="0">
                <a:solidFill>
                  <a:schemeClr val="accent3">
                    <a:lumMod val="50000"/>
                  </a:schemeClr>
                </a:solidFill>
              </a:rPr>
              <a:t>Mark 3:14</a:t>
            </a:r>
          </a:p>
          <a:p>
            <a:r>
              <a:rPr lang="en-US" sz="1400" b="1" u="sng" dirty="0">
                <a:solidFill>
                  <a:srgbClr val="0000FF"/>
                </a:solidFill>
              </a:rPr>
              <a:t>Emphasis is</a:t>
            </a:r>
          </a:p>
          <a:p>
            <a:r>
              <a:rPr lang="en-US" sz="1400" b="1" u="sng" dirty="0">
                <a:solidFill>
                  <a:srgbClr val="0000FF"/>
                </a:solidFill>
              </a:rPr>
              <a:t>JESUS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24620" y="855003"/>
            <a:ext cx="1438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Self Oriented</a:t>
            </a:r>
          </a:p>
          <a:p>
            <a:r>
              <a:rPr lang="en-US" u="sng" dirty="0"/>
              <a:t>Establishing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41086" y="5429774"/>
            <a:ext cx="103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1-3 years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7550268" y="1791054"/>
            <a:ext cx="14643" cy="323324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546078" y="1916144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DISCIPLE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3886" y="2295911"/>
            <a:ext cx="130958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Jesus identifies</a:t>
            </a:r>
          </a:p>
          <a:p>
            <a:r>
              <a:rPr lang="en-US" sz="1400" dirty="0"/>
              <a:t>the marks</a:t>
            </a:r>
          </a:p>
          <a:p>
            <a:endParaRPr lang="en-US" sz="1400" dirty="0"/>
          </a:p>
          <a:p>
            <a:r>
              <a:rPr lang="en-US" sz="1400" b="1" u="sng" dirty="0">
                <a:solidFill>
                  <a:srgbClr val="FF0000"/>
                </a:solidFill>
              </a:rPr>
              <a:t>John 8:31</a:t>
            </a:r>
          </a:p>
          <a:p>
            <a:r>
              <a:rPr lang="en-US" sz="1400" b="1" u="sng" dirty="0">
                <a:solidFill>
                  <a:srgbClr val="FF0000"/>
                </a:solidFill>
              </a:rPr>
              <a:t>John 13:34-35</a:t>
            </a:r>
          </a:p>
          <a:p>
            <a:r>
              <a:rPr lang="en-US" sz="1400" b="1" u="sng" dirty="0">
                <a:solidFill>
                  <a:srgbClr val="FF0000"/>
                </a:solidFill>
              </a:rPr>
              <a:t>John 15:8</a:t>
            </a:r>
          </a:p>
          <a:p>
            <a:endParaRPr lang="en-US" sz="1400" dirty="0"/>
          </a:p>
          <a:p>
            <a:r>
              <a:rPr lang="en-US" sz="1400" b="1" u="sng" dirty="0">
                <a:solidFill>
                  <a:srgbClr val="FF0000"/>
                </a:solidFill>
              </a:rPr>
              <a:t>Luke 14:26</a:t>
            </a:r>
            <a:r>
              <a:rPr lang="en-US" sz="1400" dirty="0"/>
              <a:t>, </a:t>
            </a:r>
          </a:p>
          <a:p>
            <a:r>
              <a:rPr lang="en-US" sz="1400" b="1" dirty="0">
                <a:solidFill>
                  <a:srgbClr val="FF0000"/>
                </a:solidFill>
              </a:rPr>
              <a:t>27</a:t>
            </a:r>
            <a:r>
              <a:rPr lang="en-US" sz="1400" dirty="0"/>
              <a:t> &amp; </a:t>
            </a:r>
            <a:r>
              <a:rPr lang="en-US" sz="1400" b="1" u="sng" dirty="0">
                <a:solidFill>
                  <a:srgbClr val="FF0000"/>
                </a:solidFill>
              </a:rPr>
              <a:t>33</a:t>
            </a:r>
          </a:p>
          <a:p>
            <a:endParaRPr lang="en-US" sz="1400" dirty="0"/>
          </a:p>
          <a:p>
            <a:r>
              <a:rPr lang="en-US" sz="1400" b="1" u="sng" dirty="0">
                <a:solidFill>
                  <a:srgbClr val="0000FF"/>
                </a:solidFill>
              </a:rPr>
              <a:t>F.A.T. </a:t>
            </a:r>
          </a:p>
          <a:p>
            <a:r>
              <a:rPr lang="en-US" sz="1400" b="1" u="sng" dirty="0">
                <a:solidFill>
                  <a:srgbClr val="0000FF"/>
                </a:solidFill>
              </a:rPr>
              <a:t>Principle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24400" y="4984002"/>
            <a:ext cx="103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2-3 years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557589" y="1022074"/>
            <a:ext cx="1786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Others Oriented</a:t>
            </a:r>
          </a:p>
          <a:p>
            <a:r>
              <a:rPr lang="en-US" u="sng" dirty="0"/>
              <a:t>Equipping</a:t>
            </a:r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>
          <a:xfrm>
            <a:off x="8980015" y="1938378"/>
            <a:ext cx="39941" cy="2901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230020" y="2312010"/>
            <a:ext cx="1148969" cy="2954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Most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People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Bail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Out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Here</a:t>
            </a:r>
          </a:p>
          <a:p>
            <a:pPr algn="ctr"/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</a:rPr>
              <a:t>Rom 2:8</a:t>
            </a:r>
          </a:p>
          <a:p>
            <a:pPr algn="ctr"/>
            <a:r>
              <a:rPr lang="en-US" sz="1200" b="1" dirty="0">
                <a:solidFill>
                  <a:srgbClr val="FF0000"/>
                </a:solidFill>
              </a:rPr>
              <a:t> (ESV)</a:t>
            </a:r>
          </a:p>
          <a:p>
            <a:endParaRPr lang="en-US" dirty="0"/>
          </a:p>
        </p:txBody>
      </p: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10533726" y="2108485"/>
            <a:ext cx="0" cy="2507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113037" y="2111529"/>
            <a:ext cx="132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LABORER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063079" y="2788353"/>
            <a:ext cx="1393330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</a:rPr>
              <a:t>Matt 9:36-38</a:t>
            </a:r>
          </a:p>
          <a:p>
            <a:pPr algn="ctr"/>
            <a:endParaRPr lang="en-US" dirty="0"/>
          </a:p>
          <a:p>
            <a:pPr algn="ctr"/>
            <a:r>
              <a:rPr lang="en-US" sz="1400" b="1" dirty="0"/>
              <a:t>II Tim 2:2</a:t>
            </a:r>
          </a:p>
          <a:p>
            <a:pPr algn="ctr"/>
            <a:r>
              <a:rPr lang="en-US" sz="1400" b="1" dirty="0"/>
              <a:t>Faithful</a:t>
            </a:r>
          </a:p>
          <a:p>
            <a:pPr algn="ctr"/>
            <a:endParaRPr lang="en-US" sz="1400" dirty="0"/>
          </a:p>
          <a:p>
            <a:pPr algn="ctr"/>
            <a:r>
              <a:rPr lang="en-US" sz="1400" b="1" dirty="0"/>
              <a:t>II Kings 2:2</a:t>
            </a:r>
          </a:p>
          <a:p>
            <a:pPr algn="ctr"/>
            <a:r>
              <a:rPr lang="en-US" sz="1400" b="1" dirty="0"/>
              <a:t>Unshakeable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036593" y="1350720"/>
            <a:ext cx="1537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660066"/>
                </a:solidFill>
              </a:rPr>
              <a:t>One-on-One</a:t>
            </a:r>
          </a:p>
          <a:p>
            <a:r>
              <a:rPr lang="en-US" b="1" u="sng" dirty="0">
                <a:solidFill>
                  <a:srgbClr val="660066"/>
                </a:solidFill>
              </a:rPr>
              <a:t>Training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240115" y="4742629"/>
            <a:ext cx="103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3-5 years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93282" y="879203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Evangelizing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48745" y="5727943"/>
            <a:ext cx="175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Lifetime/Lifestyle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78398E7-AADC-4626-87AB-BC52C207706C}"/>
              </a:ext>
            </a:extLst>
          </p:cNvPr>
          <p:cNvSpPr txBox="1"/>
          <p:nvPr/>
        </p:nvSpPr>
        <p:spPr>
          <a:xfrm>
            <a:off x="6152791" y="1354328"/>
            <a:ext cx="1404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SELF-WALL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02FD57-2614-4927-BBBE-846F8D92B117}"/>
              </a:ext>
            </a:extLst>
          </p:cNvPr>
          <p:cNvSpPr/>
          <p:nvPr/>
        </p:nvSpPr>
        <p:spPr>
          <a:xfrm>
            <a:off x="6051812" y="1821992"/>
            <a:ext cx="1459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Self-seeking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901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779038" y="104835"/>
            <a:ext cx="9604375" cy="574065"/>
          </a:xfrm>
        </p:spPr>
        <p:txBody>
          <a:bodyPr/>
          <a:lstStyle/>
          <a:p>
            <a:pPr algn="ctr"/>
            <a:r>
              <a:rPr lang="en-US" dirty="0"/>
              <a:t>Pipeline Illustration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756138" y="1063869"/>
            <a:ext cx="11393686" cy="1206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V="1">
            <a:off x="756138" y="4123530"/>
            <a:ext cx="11393686" cy="18552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56138" y="1063869"/>
            <a:ext cx="0" cy="4914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06865" y="1178169"/>
            <a:ext cx="21935" cy="4615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69279" y="1969476"/>
            <a:ext cx="103758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WORLD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Isa 53:6</a:t>
            </a:r>
          </a:p>
          <a:p>
            <a:pPr algn="ctr"/>
            <a:r>
              <a:rPr lang="en-US" dirty="0"/>
              <a:t>Isa 59;2</a:t>
            </a:r>
          </a:p>
          <a:p>
            <a:pPr algn="ctr"/>
            <a:endParaRPr lang="en-US" dirty="0"/>
          </a:p>
          <a:p>
            <a:pPr algn="ctr"/>
            <a:r>
              <a:rPr lang="en-US" b="1" u="sng" dirty="0">
                <a:solidFill>
                  <a:srgbClr val="FF0000"/>
                </a:solidFill>
              </a:rPr>
              <a:t>John 5:24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October 2018</a:t>
            </a:r>
          </a:p>
          <a:p>
            <a:pPr algn="ctr"/>
            <a:r>
              <a:rPr lang="en-US" dirty="0"/>
              <a:t>7.6 Billion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4369777" y="1468315"/>
            <a:ext cx="0" cy="3917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50450" y="1854200"/>
            <a:ext cx="105366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Counterfeit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Matt 7:21-23</a:t>
            </a:r>
          </a:p>
          <a:p>
            <a:endParaRPr lang="en-US" sz="1000" dirty="0"/>
          </a:p>
          <a:p>
            <a:r>
              <a:rPr lang="en-US" sz="1000" dirty="0"/>
              <a:t>Matt 13: 24-30</a:t>
            </a:r>
          </a:p>
          <a:p>
            <a:endParaRPr lang="en-US" sz="1000" dirty="0"/>
          </a:p>
          <a:p>
            <a:r>
              <a:rPr lang="en-US" sz="1000" dirty="0"/>
              <a:t>II Cor 13:5</a:t>
            </a:r>
          </a:p>
          <a:p>
            <a:r>
              <a:rPr lang="en-US" sz="1000" dirty="0"/>
              <a:t>Wheat &amp; Tares</a:t>
            </a:r>
          </a:p>
          <a:p>
            <a:endParaRPr lang="en-US" sz="1000" dirty="0"/>
          </a:p>
          <a:p>
            <a:r>
              <a:rPr lang="en-US" sz="1000" b="1" u="sng" dirty="0"/>
              <a:t>Example</a:t>
            </a:r>
            <a:r>
              <a:rPr lang="en-US" sz="1000" dirty="0"/>
              <a:t>:</a:t>
            </a:r>
          </a:p>
          <a:p>
            <a:endParaRPr lang="en-US" sz="1000" dirty="0"/>
          </a:p>
          <a:p>
            <a:r>
              <a:rPr lang="en-US" sz="1000" dirty="0"/>
              <a:t>Mouse in a cookie jar</a:t>
            </a:r>
          </a:p>
          <a:p>
            <a:pPr marL="228600" indent="-228600">
              <a:buAutoNum type="arabicPeriod"/>
            </a:pPr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Love them &amp;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be their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friends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79038" y="1854200"/>
            <a:ext cx="112389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Unhealty</a:t>
            </a:r>
            <a:endParaRPr lang="en-US" sz="1000" dirty="0"/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Malachi</a:t>
            </a:r>
          </a:p>
          <a:p>
            <a:r>
              <a:rPr lang="en-US" sz="1000" b="1" u="sng" dirty="0">
                <a:solidFill>
                  <a:srgbClr val="FF0000"/>
                </a:solidFill>
              </a:rPr>
              <a:t>2:1-3</a:t>
            </a:r>
          </a:p>
          <a:p>
            <a:endParaRPr lang="en-US" sz="1000" b="1" u="sng" dirty="0">
              <a:solidFill>
                <a:srgbClr val="FF0000"/>
              </a:solidFill>
            </a:endParaRPr>
          </a:p>
          <a:p>
            <a:r>
              <a:rPr lang="en-US" sz="1000" dirty="0"/>
              <a:t>Dung in</a:t>
            </a:r>
          </a:p>
          <a:p>
            <a:r>
              <a:rPr lang="en-US" sz="1000" dirty="0"/>
              <a:t>our face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WARN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Them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37285" y="1854200"/>
            <a:ext cx="897253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Healthy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FF0000"/>
                </a:solidFill>
              </a:rPr>
              <a:t>Jer 15:16</a:t>
            </a:r>
          </a:p>
          <a:p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Heb 5:11-6:1</a:t>
            </a:r>
          </a:p>
          <a:p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Willingness</a:t>
            </a:r>
          </a:p>
          <a:p>
            <a:r>
              <a:rPr lang="en-US" sz="1000" dirty="0"/>
              <a:t>to eat or </a:t>
            </a:r>
          </a:p>
          <a:p>
            <a:r>
              <a:rPr lang="en-US" sz="1000" dirty="0"/>
              <a:t>want more</a:t>
            </a:r>
          </a:p>
          <a:p>
            <a:endParaRPr lang="en-US" sz="1000" dirty="0"/>
          </a:p>
          <a:p>
            <a:r>
              <a:rPr lang="en-US" sz="1000" b="1" u="sng" dirty="0">
                <a:solidFill>
                  <a:srgbClr val="0000FF"/>
                </a:solidFill>
              </a:rPr>
              <a:t>Begin to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spend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One-to-one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time with </a:t>
            </a:r>
          </a:p>
          <a:p>
            <a:r>
              <a:rPr lang="en-US" sz="1000" b="1" u="sng" dirty="0">
                <a:solidFill>
                  <a:srgbClr val="0000FF"/>
                </a:solidFill>
              </a:rPr>
              <a:t>this person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23395" y="1347115"/>
            <a:ext cx="1836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0000FF"/>
                </a:solidFill>
              </a:rPr>
              <a:t>CONVERT</a:t>
            </a: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6119446" y="1661746"/>
            <a:ext cx="35634" cy="34295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60453" y="1607839"/>
            <a:ext cx="15456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GROWING</a:t>
            </a:r>
          </a:p>
          <a:p>
            <a:r>
              <a:rPr lang="en-US" b="1" u="sng" dirty="0">
                <a:solidFill>
                  <a:srgbClr val="0000FF"/>
                </a:solidFill>
              </a:rPr>
              <a:t>CHRISTIAN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70733" y="2431110"/>
            <a:ext cx="114967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>
                <a:solidFill>
                  <a:srgbClr val="FF0000"/>
                </a:solidFill>
              </a:rPr>
              <a:t>I Peter 2:2</a:t>
            </a:r>
          </a:p>
          <a:p>
            <a:r>
              <a:rPr lang="en-US" sz="1400" b="1" u="sng" dirty="0">
                <a:solidFill>
                  <a:srgbClr val="FF0000"/>
                </a:solidFill>
              </a:rPr>
              <a:t>The Word</a:t>
            </a:r>
          </a:p>
          <a:p>
            <a:endParaRPr lang="en-US" sz="1400" dirty="0"/>
          </a:p>
          <a:p>
            <a:r>
              <a:rPr lang="en-US" sz="1400" dirty="0"/>
              <a:t>I Thes 2:7-8</a:t>
            </a:r>
          </a:p>
          <a:p>
            <a:r>
              <a:rPr lang="en-US" sz="1400" dirty="0"/>
              <a:t>The Word</a:t>
            </a:r>
          </a:p>
          <a:p>
            <a:r>
              <a:rPr lang="en-US" sz="1400" dirty="0"/>
              <a:t>People</a:t>
            </a:r>
          </a:p>
          <a:p>
            <a:endParaRPr lang="en-US" sz="1400" dirty="0"/>
          </a:p>
          <a:p>
            <a:r>
              <a:rPr lang="en-US" sz="1400" b="1" u="sng" dirty="0">
                <a:solidFill>
                  <a:schemeClr val="accent3">
                    <a:lumMod val="50000"/>
                  </a:schemeClr>
                </a:solidFill>
              </a:rPr>
              <a:t>Mark 3:14</a:t>
            </a:r>
          </a:p>
          <a:p>
            <a:r>
              <a:rPr lang="en-US" sz="1400" b="1" u="sng" dirty="0">
                <a:solidFill>
                  <a:srgbClr val="0000FF"/>
                </a:solidFill>
              </a:rPr>
              <a:t>Emphasis is</a:t>
            </a:r>
          </a:p>
          <a:p>
            <a:r>
              <a:rPr lang="en-US" sz="1400" b="1" u="sng" dirty="0">
                <a:solidFill>
                  <a:srgbClr val="0000FF"/>
                </a:solidFill>
              </a:rPr>
              <a:t>JESUS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24620" y="855003"/>
            <a:ext cx="1438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Self Oriented</a:t>
            </a:r>
          </a:p>
          <a:p>
            <a:r>
              <a:rPr lang="en-US" u="sng" dirty="0"/>
              <a:t>Establishing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3988" y="5245108"/>
            <a:ext cx="103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1-3 years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7239090" y="1745977"/>
            <a:ext cx="36744" cy="319356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221966" y="1827134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DISCIPLE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75834" y="2063845"/>
            <a:ext cx="130958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Jesus identifies</a:t>
            </a:r>
          </a:p>
          <a:p>
            <a:r>
              <a:rPr lang="en-US" sz="1400" dirty="0"/>
              <a:t>the marks</a:t>
            </a:r>
          </a:p>
          <a:p>
            <a:endParaRPr lang="en-US" sz="1400" dirty="0"/>
          </a:p>
          <a:p>
            <a:r>
              <a:rPr lang="en-US" sz="1400" b="1" u="sng" dirty="0">
                <a:solidFill>
                  <a:srgbClr val="FF0000"/>
                </a:solidFill>
              </a:rPr>
              <a:t>John 8:31</a:t>
            </a:r>
          </a:p>
          <a:p>
            <a:r>
              <a:rPr lang="en-US" sz="1400" b="1" u="sng" dirty="0">
                <a:solidFill>
                  <a:srgbClr val="FF0000"/>
                </a:solidFill>
              </a:rPr>
              <a:t>John 13:34-35</a:t>
            </a:r>
          </a:p>
          <a:p>
            <a:r>
              <a:rPr lang="en-US" sz="1400" b="1" u="sng" dirty="0">
                <a:solidFill>
                  <a:srgbClr val="FF0000"/>
                </a:solidFill>
              </a:rPr>
              <a:t>John 15:8</a:t>
            </a:r>
          </a:p>
          <a:p>
            <a:endParaRPr lang="en-US" sz="1400" dirty="0"/>
          </a:p>
          <a:p>
            <a:r>
              <a:rPr lang="en-US" sz="1400" b="1" u="sng" dirty="0">
                <a:solidFill>
                  <a:srgbClr val="FF0000"/>
                </a:solidFill>
              </a:rPr>
              <a:t>Luke 14:26</a:t>
            </a:r>
            <a:r>
              <a:rPr lang="en-US" sz="1400" dirty="0"/>
              <a:t>, </a:t>
            </a:r>
          </a:p>
          <a:p>
            <a:r>
              <a:rPr lang="en-US" sz="1400" b="1" u="sng" dirty="0">
                <a:solidFill>
                  <a:srgbClr val="FF0000"/>
                </a:solidFill>
              </a:rPr>
              <a:t>27</a:t>
            </a:r>
            <a:r>
              <a:rPr lang="en-US" sz="1400" dirty="0"/>
              <a:t> &amp; </a:t>
            </a:r>
            <a:r>
              <a:rPr lang="en-US" sz="1400" b="1" u="sng" dirty="0">
                <a:solidFill>
                  <a:srgbClr val="FF0000"/>
                </a:solidFill>
              </a:rPr>
              <a:t>33</a:t>
            </a:r>
          </a:p>
          <a:p>
            <a:endParaRPr lang="en-US" sz="1400" dirty="0"/>
          </a:p>
          <a:p>
            <a:r>
              <a:rPr lang="en-US" sz="1400" b="1" u="sng" dirty="0">
                <a:solidFill>
                  <a:srgbClr val="0000FF"/>
                </a:solidFill>
              </a:rPr>
              <a:t>F.A.T. </a:t>
            </a:r>
          </a:p>
          <a:p>
            <a:r>
              <a:rPr lang="en-US" sz="1400" b="1" u="sng" dirty="0">
                <a:solidFill>
                  <a:srgbClr val="0000FF"/>
                </a:solidFill>
              </a:rPr>
              <a:t>Principle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37896" y="4910880"/>
            <a:ext cx="103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2-3 years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75782" y="963985"/>
            <a:ext cx="1786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Others Oriented</a:t>
            </a:r>
          </a:p>
          <a:p>
            <a:r>
              <a:rPr lang="en-US" u="sng" dirty="0"/>
              <a:t>Equipping</a:t>
            </a:r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>
          <a:xfrm>
            <a:off x="8502227" y="1854200"/>
            <a:ext cx="27246" cy="28873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165285" y="2383943"/>
            <a:ext cx="1148969" cy="28315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Most</a:t>
            </a:r>
          </a:p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People</a:t>
            </a:r>
          </a:p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Bail</a:t>
            </a:r>
          </a:p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Out</a:t>
            </a:r>
          </a:p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Here</a:t>
            </a:r>
          </a:p>
          <a:p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1600" b="1" dirty="0">
                <a:solidFill>
                  <a:srgbClr val="FF0000"/>
                </a:solidFill>
              </a:rPr>
              <a:t>Rom 2:8</a:t>
            </a:r>
          </a:p>
          <a:p>
            <a:endParaRPr lang="en-US" dirty="0"/>
          </a:p>
        </p:txBody>
      </p: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10042486" y="2063845"/>
            <a:ext cx="0" cy="23986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563033" y="2014611"/>
            <a:ext cx="132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00FF"/>
                </a:solidFill>
              </a:rPr>
              <a:t>LABORER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529473" y="2549061"/>
            <a:ext cx="1532792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Matt 9:36-38</a:t>
            </a:r>
          </a:p>
          <a:p>
            <a:endParaRPr lang="en-US" dirty="0"/>
          </a:p>
          <a:p>
            <a:r>
              <a:rPr lang="en-US" sz="1400" b="1" u="sng" dirty="0"/>
              <a:t>II Tim 2:2</a:t>
            </a:r>
          </a:p>
          <a:p>
            <a:r>
              <a:rPr lang="en-US" sz="1400" b="1" u="sng" dirty="0"/>
              <a:t>Faithful</a:t>
            </a:r>
          </a:p>
          <a:p>
            <a:endParaRPr lang="en-US" sz="1400" b="1" dirty="0"/>
          </a:p>
          <a:p>
            <a:r>
              <a:rPr lang="en-US" sz="1400" b="1" u="sng" dirty="0"/>
              <a:t>II Kings 2:2</a:t>
            </a:r>
          </a:p>
          <a:p>
            <a:r>
              <a:rPr lang="en-US" sz="1400" b="1" u="sng" dirty="0"/>
              <a:t>Unshakeable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57641" y="1309062"/>
            <a:ext cx="14109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One-on-One</a:t>
            </a:r>
          </a:p>
          <a:p>
            <a:r>
              <a:rPr lang="en-US" u="sng" dirty="0"/>
              <a:t>Training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749846" y="4680207"/>
            <a:ext cx="103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3-5 years</a:t>
            </a: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>
            <a:off x="11323957" y="2196466"/>
            <a:ext cx="0" cy="2063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042486" y="2207024"/>
            <a:ext cx="1296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00FF"/>
                </a:solidFill>
              </a:rPr>
              <a:t>OVERSEER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998672" y="2844256"/>
            <a:ext cx="13430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Prov 27:23</a:t>
            </a:r>
          </a:p>
          <a:p>
            <a:r>
              <a:rPr lang="en-US" b="1" dirty="0">
                <a:solidFill>
                  <a:srgbClr val="FF0000"/>
                </a:solidFill>
              </a:rPr>
              <a:t>Acts 20:28</a:t>
            </a:r>
            <a:endParaRPr lang="en-US" dirty="0"/>
          </a:p>
          <a:p>
            <a:r>
              <a:rPr lang="en-US" dirty="0"/>
              <a:t>I Peter 5:2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950304" y="1449201"/>
            <a:ext cx="18313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660066"/>
                </a:solidFill>
              </a:rPr>
              <a:t>Team Oriented</a:t>
            </a:r>
          </a:p>
          <a:p>
            <a:r>
              <a:rPr lang="en-US" b="1" u="sng" dirty="0">
                <a:solidFill>
                  <a:srgbClr val="660066"/>
                </a:solidFill>
              </a:rPr>
              <a:t>Reproducing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46098" y="852494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Evangelizing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382760" y="5624645"/>
            <a:ext cx="175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Lifetime/Lifestyle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984368" y="4500415"/>
            <a:ext cx="10219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u="sng" dirty="0">
                <a:solidFill>
                  <a:srgbClr val="0000FF"/>
                </a:solidFill>
              </a:rPr>
              <a:t>Fabric</a:t>
            </a:r>
          </a:p>
          <a:p>
            <a:pPr algn="ctr"/>
            <a:r>
              <a:rPr lang="en-US" b="1" u="sng" dirty="0">
                <a:solidFill>
                  <a:srgbClr val="0000FF"/>
                </a:solidFill>
              </a:rPr>
              <a:t>of your</a:t>
            </a:r>
          </a:p>
          <a:p>
            <a:pPr algn="ctr"/>
            <a:r>
              <a:rPr lang="en-US" b="1" u="sng" dirty="0">
                <a:solidFill>
                  <a:srgbClr val="0000FF"/>
                </a:solidFill>
              </a:rPr>
              <a:t>LIFE &amp; </a:t>
            </a:r>
          </a:p>
          <a:p>
            <a:pPr algn="ctr"/>
            <a:r>
              <a:rPr lang="en-US" b="1" u="sng" dirty="0">
                <a:solidFill>
                  <a:srgbClr val="0000FF"/>
                </a:solidFill>
              </a:rPr>
              <a:t>For Life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00CECFF-C7EA-41FD-8329-841E537BBAFB}"/>
              </a:ext>
            </a:extLst>
          </p:cNvPr>
          <p:cNvSpPr txBox="1"/>
          <p:nvPr/>
        </p:nvSpPr>
        <p:spPr>
          <a:xfrm>
            <a:off x="6053509" y="1307345"/>
            <a:ext cx="11878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/>
              <a:t>SELF-WALL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AA20FAB-19A4-4CCF-9FEB-92A8B1FFA7BE}"/>
              </a:ext>
            </a:extLst>
          </p:cNvPr>
          <p:cNvSpPr/>
          <p:nvPr/>
        </p:nvSpPr>
        <p:spPr>
          <a:xfrm>
            <a:off x="6072555" y="1857733"/>
            <a:ext cx="11801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u="sng" dirty="0">
                <a:solidFill>
                  <a:srgbClr val="0000FF"/>
                </a:solidFill>
              </a:rPr>
              <a:t>Self-seeking</a:t>
            </a:r>
            <a:endParaRPr lang="en-US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CB9D693-5EF8-4592-86BB-2BDB7DDA2ACA}"/>
              </a:ext>
            </a:extLst>
          </p:cNvPr>
          <p:cNvSpPr txBox="1"/>
          <p:nvPr/>
        </p:nvSpPr>
        <p:spPr>
          <a:xfrm>
            <a:off x="11323957" y="2360912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I Jn 2:6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5D770BC-807A-4D1D-8205-6AD0FF7452B6}"/>
              </a:ext>
            </a:extLst>
          </p:cNvPr>
          <p:cNvSpPr txBox="1"/>
          <p:nvPr/>
        </p:nvSpPr>
        <p:spPr>
          <a:xfrm>
            <a:off x="11406696" y="2905315"/>
            <a:ext cx="7328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Walk</a:t>
            </a:r>
          </a:p>
          <a:p>
            <a:r>
              <a:rPr lang="en-US" dirty="0"/>
              <a:t>Like</a:t>
            </a:r>
          </a:p>
          <a:p>
            <a:r>
              <a:rPr lang="en-US" dirty="0"/>
              <a:t>JESUS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F1B7E80-B17F-4B7C-8ED1-9FD9A0C98546}"/>
              </a:ext>
            </a:extLst>
          </p:cNvPr>
          <p:cNvSpPr txBox="1"/>
          <p:nvPr/>
        </p:nvSpPr>
        <p:spPr>
          <a:xfrm>
            <a:off x="11085689" y="4270743"/>
            <a:ext cx="11079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660066"/>
                </a:solidFill>
              </a:rPr>
              <a:t>Master </a:t>
            </a:r>
          </a:p>
          <a:p>
            <a:r>
              <a:rPr lang="en-US" b="1" dirty="0">
                <a:solidFill>
                  <a:srgbClr val="660066"/>
                </a:solidFill>
              </a:rPr>
              <a:t>The</a:t>
            </a:r>
          </a:p>
          <a:p>
            <a:r>
              <a:rPr lang="en-US" b="1" dirty="0">
                <a:solidFill>
                  <a:srgbClr val="660066"/>
                </a:solidFill>
              </a:rPr>
              <a:t>Master’s </a:t>
            </a:r>
          </a:p>
          <a:p>
            <a:r>
              <a:rPr lang="en-US" b="1" dirty="0">
                <a:solidFill>
                  <a:srgbClr val="660066"/>
                </a:solidFill>
              </a:rPr>
              <a:t>Life</a:t>
            </a:r>
          </a:p>
        </p:txBody>
      </p:sp>
    </p:spTree>
    <p:extLst>
      <p:ext uri="{BB962C8B-B14F-4D97-AF65-F5344CB8AC3E}">
        <p14:creationId xmlns:p14="http://schemas.microsoft.com/office/powerpoint/2010/main" val="38919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577</TotalTime>
  <Words>907</Words>
  <Application>Microsoft Office PowerPoint</Application>
  <PresentationFormat>Widescreen</PresentationFormat>
  <Paragraphs>654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Yu Gothic UI</vt:lpstr>
      <vt:lpstr>Arial</vt:lpstr>
      <vt:lpstr>Arial Black</vt:lpstr>
      <vt:lpstr>Gill Sans MT</vt:lpstr>
      <vt:lpstr>Goudy Stout</vt:lpstr>
      <vt:lpstr>Wide Latin</vt:lpstr>
      <vt:lpstr>Gallery</vt:lpstr>
      <vt:lpstr> pipeline</vt:lpstr>
      <vt:lpstr>Pipeline Illustration</vt:lpstr>
      <vt:lpstr>Pipeline Illustration</vt:lpstr>
      <vt:lpstr>Pipeline Illustration</vt:lpstr>
      <vt:lpstr>Pipeline Illustration</vt:lpstr>
      <vt:lpstr>Pipeline Illustration</vt:lpstr>
      <vt:lpstr>Pipeline Illustration</vt:lpstr>
      <vt:lpstr>Pipeline Illustration</vt:lpstr>
      <vt:lpstr>Pipeline Illustration</vt:lpstr>
      <vt:lpstr>PowerPoint Presentation</vt:lpstr>
      <vt:lpstr>Pipeline Illustration Our progress starts and end with Jesus!!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pipeline</dc:title>
  <dc:creator>Me</dc:creator>
  <cp:lastModifiedBy>Me</cp:lastModifiedBy>
  <cp:revision>71</cp:revision>
  <cp:lastPrinted>2018-10-17T19:32:24Z</cp:lastPrinted>
  <dcterms:created xsi:type="dcterms:W3CDTF">2017-09-12T22:16:35Z</dcterms:created>
  <dcterms:modified xsi:type="dcterms:W3CDTF">2018-10-17T22:28:18Z</dcterms:modified>
</cp:coreProperties>
</file>